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emf" ContentType="image/x-emf"/>
  <Default Extension="xls" ContentType="application/vnd.ms-excel"/>
  <Default Extension="rels" ContentType="application/vnd.openxmlformats-package.relationships+xml"/>
  <Default Extension="xml" ContentType="application/xml"/>
  <Default Extension="gif" ContentType="image/gif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theme/themeOverride2.xml" ContentType="application/vnd.openxmlformats-officedocument.themeOverride+xml"/>
  <Override PartName="/ppt/charts/chart4.xml" ContentType="application/vnd.openxmlformats-officedocument.drawingml.chart+xml"/>
  <Override PartName="/ppt/theme/themeOverride3.xml" ContentType="application/vnd.openxmlformats-officedocument.themeOverride+xml"/>
  <Override PartName="/ppt/charts/chart5.xml" ContentType="application/vnd.openxmlformats-officedocument.drawingml.chart+xml"/>
  <Override PartName="/ppt/theme/themeOverride4.xml" ContentType="application/vnd.openxmlformats-officedocument.themeOverride+xml"/>
  <Override PartName="/ppt/charts/chart6.xml" ContentType="application/vnd.openxmlformats-officedocument.drawingml.chart+xml"/>
  <Override PartName="/ppt/theme/themeOverride5.xml" ContentType="application/vnd.openxmlformats-officedocument.themeOverride+xml"/>
  <Override PartName="/ppt/notesSlides/notesSlide4.xml" ContentType="application/vnd.openxmlformats-officedocument.presentationml.notesSlide+xml"/>
  <Override PartName="/ppt/charts/chart7.xml" ContentType="application/vnd.openxmlformats-officedocument.drawingml.chart+xml"/>
  <Override PartName="/ppt/theme/themeOverride6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80" r:id="rId1"/>
  </p:sldMasterIdLst>
  <p:notesMasterIdLst>
    <p:notesMasterId r:id="rId20"/>
  </p:notesMasterIdLst>
  <p:sldIdLst>
    <p:sldId id="256" r:id="rId2"/>
    <p:sldId id="257" r:id="rId3"/>
    <p:sldId id="272" r:id="rId4"/>
    <p:sldId id="267" r:id="rId5"/>
    <p:sldId id="260" r:id="rId6"/>
    <p:sldId id="265" r:id="rId7"/>
    <p:sldId id="274" r:id="rId8"/>
    <p:sldId id="261" r:id="rId9"/>
    <p:sldId id="275" r:id="rId10"/>
    <p:sldId id="266" r:id="rId11"/>
    <p:sldId id="262" r:id="rId12"/>
    <p:sldId id="263" r:id="rId13"/>
    <p:sldId id="264" r:id="rId14"/>
    <p:sldId id="268" r:id="rId15"/>
    <p:sldId id="269" r:id="rId16"/>
    <p:sldId id="270" r:id="rId17"/>
    <p:sldId id="271" r:id="rId18"/>
    <p:sldId id="273" r:id="rId19"/>
  </p:sldIdLst>
  <p:sldSz cx="9144000" cy="6858000" type="screen4x3"/>
  <p:notesSz cx="6858000" cy="994727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7B084"/>
    <a:srgbClr val="C6793A"/>
    <a:srgbClr val="D8EFF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Средний стиль 2 —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34587" autoAdjust="0"/>
    <p:restoredTop sz="98513" autoAdjust="0"/>
  </p:normalViewPr>
  <p:slideViewPr>
    <p:cSldViewPr>
      <p:cViewPr>
        <p:scale>
          <a:sx n="120" d="100"/>
          <a:sy n="120" d="100"/>
        </p:scale>
        <p:origin x="-1090" y="51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636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MYLNIKOVA-IA\Desktop\&#1047;&#1072;&#1082;&#1083;&#1102;&#1095;&#1077;&#1085;&#1080;&#1077;%20&#1085;&#1072;%20&#1087;&#1088;&#1086;&#1077;&#1082;&#1090;%20&#1073;&#1102;&#1076;.%20&#1043;&#1088;&#1086;&#1084;&#1086;&#1074;&#1089;&#1082;&#1086;&#1077;%20%202024.doc!_1831536083" TargetMode="External"/><Relationship Id="rId1" Type="http://schemas.openxmlformats.org/officeDocument/2006/relationships/themeOverride" Target="../theme/themeOverride1.xm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.xlsx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oleObject" Target="file:///F:\&#1060;&#1051;&#1045;&#1064;&#1050;&#1040;\&#1055;&#1056;&#1054;&#1045;&#1050;&#1058;&#1067;%20&#1041;&#1070;&#1044;&#1046;&#1045;&#1058;&#1054;&#1042;%20&#1053;&#1040;%202024\&#1047;&#1072;&#1082;&#1083;&#1102;&#1095;&#1077;&#1085;&#1080;&#1077;%20&#1085;&#1072;%20&#1087;&#1088;&#1086;&#1077;&#1082;&#1090;%20&#1073;&#1102;&#1076;.%20&#1051;&#1072;&#1088;&#1080;&#1086;&#1085;&#1086;&#1074;&#1089;&#1082;&#1086;&#1077;%20%202024.doc!_1801041076" TargetMode="External"/><Relationship Id="rId1" Type="http://schemas.openxmlformats.org/officeDocument/2006/relationships/themeOverride" Target="../theme/themeOverride2.xml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oleObject" Target="file:///F:\&#1060;&#1051;&#1045;&#1064;&#1050;&#1040;\&#1055;&#1056;&#1054;&#1045;&#1050;&#1058;&#1067;%20&#1041;&#1070;&#1044;&#1046;&#1045;&#1058;&#1054;&#1042;%20&#1053;&#1040;%202024\&#1047;&#1072;&#1082;&#1083;&#1102;&#1095;&#1077;&#1085;&#1080;&#1077;%20&#1085;&#1072;%20&#1087;&#1088;&#1086;&#1077;&#1082;&#1090;%20&#1073;&#1102;&#1076;.%20&#1051;&#1072;&#1088;&#1080;&#1086;&#1085;&#1086;&#1074;&#1089;&#1082;&#1086;&#1077;%20%202024.doc!_1801308934" TargetMode="External"/><Relationship Id="rId1" Type="http://schemas.openxmlformats.org/officeDocument/2006/relationships/themeOverride" Target="../theme/themeOverride3.xml"/></Relationships>
</file>

<file path=ppt/charts/_rels/chart5.xml.rels><?xml version="1.0" encoding="UTF-8" standalone="yes"?>
<Relationships xmlns="http://schemas.openxmlformats.org/package/2006/relationships"><Relationship Id="rId2" Type="http://schemas.openxmlformats.org/officeDocument/2006/relationships/oleObject" Target="file:///F:\&#1060;&#1051;&#1045;&#1064;&#1050;&#1040;\&#1055;&#1056;&#1054;&#1045;&#1050;&#1058;&#1067;%20&#1041;&#1070;&#1044;&#1046;&#1045;&#1058;&#1054;&#1042;%20&#1053;&#1040;%202024\&#1047;&#1072;&#1082;&#1083;&#1102;&#1095;&#1077;&#1085;&#1080;&#1077;%20&#1085;&#1072;%20&#1087;&#1088;&#1086;&#1077;&#1082;&#1090;%20&#1073;&#1102;&#1076;.%20&#1056;&#1086;&#1084;&#1072;&#1096;&#1082;&#1080;&#1085;&#1089;&#1082;&#1086;&#1077;%20%20%202024.doc!_1801402159" TargetMode="External"/><Relationship Id="rId1" Type="http://schemas.openxmlformats.org/officeDocument/2006/relationships/themeOverride" Target="../theme/themeOverride4.xml"/></Relationships>
</file>

<file path=ppt/charts/_rels/chart6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MYLNIKOVA-IA\Desktop\&#1047;&#1072;&#1082;&#1083;&#1102;&#1095;&#1077;&#1085;&#1080;&#1077;%20&#1085;&#1072;%20&#1087;&#1088;&#1086;&#1077;&#1082;&#1090;%20&#1073;&#1102;&#1076;.%20&#1043;&#1088;&#1086;&#1084;&#1086;&#1074;&#1089;&#1082;&#1086;&#1077;%20%202024.doc!_1831539681" TargetMode="External"/><Relationship Id="rId1" Type="http://schemas.openxmlformats.org/officeDocument/2006/relationships/themeOverride" Target="../theme/themeOverride5.xml"/></Relationships>
</file>

<file path=ppt/charts/_rels/chart7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MYLNIKOVA-IA\Desktop\&#1047;&#1072;&#1082;&#1083;&#1102;&#1095;&#1077;&#1085;&#1080;&#1077;%20&#1085;&#1072;%20&#1087;&#1088;&#1086;&#1077;&#1082;&#1090;%20&#1073;&#1102;&#1076;.%20&#1043;&#1088;&#1086;&#1084;&#1086;&#1074;&#1089;&#1082;&#1086;&#1077;%20%202024.doc!_1831546458" TargetMode="External"/><Relationship Id="rId1" Type="http://schemas.openxmlformats.org/officeDocument/2006/relationships/themeOverride" Target="../theme/themeOverride6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6.373108696317431E-2"/>
          <c:y val="5.4624943099824699E-2"/>
          <c:w val="0.6992680446194226"/>
          <c:h val="0.8035967055842158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'[Диаграмма в C  Users MYLNIKOVA-IA Desktop Заключение на проект бюд. Громовское  2024.doc]Лист1'!$B$1</c:f>
              <c:strCache>
                <c:ptCount val="1"/>
                <c:pt idx="0">
                  <c:v>прочие поступления от использования имущества</c:v>
                </c:pt>
              </c:strCache>
            </c:strRef>
          </c:tx>
          <c:invertIfNegative val="0"/>
          <c:cat>
            <c:strRef>
              <c:f>'[Диаграмма в C  Users MYLNIKOVA-IA Desktop Заключение на проект бюд. Громовское  2024.doc]Лист1'!$A$2:$A$6</c:f>
              <c:strCache>
                <c:ptCount val="5"/>
                <c:pt idx="0">
                  <c:v>утвержденный план 2025</c:v>
                </c:pt>
                <c:pt idx="1">
                  <c:v>оценка 2025</c:v>
                </c:pt>
                <c:pt idx="2">
                  <c:v>проект на 2026</c:v>
                </c:pt>
                <c:pt idx="3">
                  <c:v>проект на 2027</c:v>
                </c:pt>
                <c:pt idx="4">
                  <c:v>проект на 2028</c:v>
                </c:pt>
              </c:strCache>
            </c:strRef>
          </c:cat>
          <c:val>
            <c:numRef>
              <c:f>'[Диаграмма в C  Users MYLNIKOVA-IA Desktop Заключение на проект бюд. Громовское  2024.doc]Лист1'!$B$2:$B$6</c:f>
              <c:numCache>
                <c:formatCode>0.0</c:formatCode>
                <c:ptCount val="5"/>
                <c:pt idx="0">
                  <c:v>590</c:v>
                </c:pt>
                <c:pt idx="1">
                  <c:v>616.70000000000005</c:v>
                </c:pt>
                <c:pt idx="2">
                  <c:v>530</c:v>
                </c:pt>
                <c:pt idx="3">
                  <c:v>530</c:v>
                </c:pt>
                <c:pt idx="4">
                  <c:v>530</c:v>
                </c:pt>
              </c:numCache>
            </c:numRef>
          </c:val>
        </c:ser>
        <c:ser>
          <c:idx val="1"/>
          <c:order val="1"/>
          <c:tx>
            <c:strRef>
              <c:f>'[Диаграмма в C  Users MYLNIKOVA-IA Desktop Заключение на проект бюд. Громовское  2024.doc]Лист1'!$C$1</c:f>
              <c:strCache>
                <c:ptCount val="1"/>
                <c:pt idx="0">
                  <c:v>доходы от сдачи в аренду имущества, составляющего казну поселения</c:v>
                </c:pt>
              </c:strCache>
            </c:strRef>
          </c:tx>
          <c:invertIfNegative val="0"/>
          <c:cat>
            <c:strRef>
              <c:f>'[Диаграмма в C  Users MYLNIKOVA-IA Desktop Заключение на проект бюд. Громовское  2024.doc]Лист1'!$A$2:$A$6</c:f>
              <c:strCache>
                <c:ptCount val="5"/>
                <c:pt idx="0">
                  <c:v>утвержденный план 2025</c:v>
                </c:pt>
                <c:pt idx="1">
                  <c:v>оценка 2025</c:v>
                </c:pt>
                <c:pt idx="2">
                  <c:v>проект на 2026</c:v>
                </c:pt>
                <c:pt idx="3">
                  <c:v>проект на 2027</c:v>
                </c:pt>
                <c:pt idx="4">
                  <c:v>проект на 2028</c:v>
                </c:pt>
              </c:strCache>
            </c:strRef>
          </c:cat>
          <c:val>
            <c:numRef>
              <c:f>'[Диаграмма в C  Users MYLNIKOVA-IA Desktop Заключение на проект бюд. Громовское  2024.doc]Лист1'!$C$2:$C$6</c:f>
              <c:numCache>
                <c:formatCode>0.0</c:formatCode>
                <c:ptCount val="5"/>
                <c:pt idx="0">
                  <c:v>2526.9</c:v>
                </c:pt>
                <c:pt idx="1">
                  <c:v>2496.1</c:v>
                </c:pt>
                <c:pt idx="2">
                  <c:v>1000</c:v>
                </c:pt>
                <c:pt idx="3">
                  <c:v>1000</c:v>
                </c:pt>
                <c:pt idx="4">
                  <c:v>1000</c:v>
                </c:pt>
              </c:numCache>
            </c:numRef>
          </c:val>
        </c:ser>
        <c:ser>
          <c:idx val="2"/>
          <c:order val="2"/>
          <c:tx>
            <c:strRef>
              <c:f>'[Диаграмма в C  Users MYLNIKOVA-IA Desktop Заключение на проект бюд. Громовское  2024.doc]Лист1'!$D$1</c:f>
              <c:strCache>
                <c:ptCount val="1"/>
                <c:pt idx="0">
                  <c:v>прочие неналоговые доходы</c:v>
                </c:pt>
              </c:strCache>
            </c:strRef>
          </c:tx>
          <c:invertIfNegative val="0"/>
          <c:cat>
            <c:strRef>
              <c:f>'[Диаграмма в C  Users MYLNIKOVA-IA Desktop Заключение на проект бюд. Громовское  2024.doc]Лист1'!$A$2:$A$6</c:f>
              <c:strCache>
                <c:ptCount val="5"/>
                <c:pt idx="0">
                  <c:v>утвержденный план 2025</c:v>
                </c:pt>
                <c:pt idx="1">
                  <c:v>оценка 2025</c:v>
                </c:pt>
                <c:pt idx="2">
                  <c:v>проект на 2026</c:v>
                </c:pt>
                <c:pt idx="3">
                  <c:v>проект на 2027</c:v>
                </c:pt>
                <c:pt idx="4">
                  <c:v>проект на 2028</c:v>
                </c:pt>
              </c:strCache>
            </c:strRef>
          </c:cat>
          <c:val>
            <c:numRef>
              <c:f>'[Диаграмма в C  Users MYLNIKOVA-IA Desktop Заключение на проект бюд. Громовское  2024.doc]Лист1'!$D$2:$D$6</c:f>
              <c:numCache>
                <c:formatCode>0.0</c:formatCode>
                <c:ptCount val="5"/>
                <c:pt idx="0">
                  <c:v>23.5</c:v>
                </c:pt>
                <c:pt idx="1">
                  <c:v>23.5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</c:numCache>
            </c:numRef>
          </c:val>
        </c:ser>
        <c:ser>
          <c:idx val="3"/>
          <c:order val="3"/>
          <c:tx>
            <c:strRef>
              <c:f>'[Диаграмма в C  Users MYLNIKOVA-IA Desktop Заключение на проект бюд. Громовское  2024.doc]Лист1'!$E$1</c:f>
              <c:strCache>
                <c:ptCount val="1"/>
                <c:pt idx="0">
                  <c:v>штрафы,санкции</c:v>
                </c:pt>
              </c:strCache>
            </c:strRef>
          </c:tx>
          <c:invertIfNegative val="0"/>
          <c:cat>
            <c:strRef>
              <c:f>'[Диаграмма в C  Users MYLNIKOVA-IA Desktop Заключение на проект бюд. Громовское  2024.doc]Лист1'!$A$2:$A$6</c:f>
              <c:strCache>
                <c:ptCount val="5"/>
                <c:pt idx="0">
                  <c:v>утвержденный план 2025</c:v>
                </c:pt>
                <c:pt idx="1">
                  <c:v>оценка 2025</c:v>
                </c:pt>
                <c:pt idx="2">
                  <c:v>проект на 2026</c:v>
                </c:pt>
                <c:pt idx="3">
                  <c:v>проект на 2027</c:v>
                </c:pt>
                <c:pt idx="4">
                  <c:v>проект на 2028</c:v>
                </c:pt>
              </c:strCache>
            </c:strRef>
          </c:cat>
          <c:val>
            <c:numRef>
              <c:f>'[Диаграмма в C  Users MYLNIKOVA-IA Desktop Заключение на проект бюд. Громовское  2024.doc]Лист1'!$E$2:$E$6</c:f>
              <c:numCache>
                <c:formatCode>0.0</c:formatCode>
                <c:ptCount val="5"/>
                <c:pt idx="0">
                  <c:v>1149.9000000000001</c:v>
                </c:pt>
                <c:pt idx="1">
                  <c:v>1149.9000000000001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</c:numCache>
            </c:numRef>
          </c:val>
        </c:ser>
        <c:ser>
          <c:idx val="4"/>
          <c:order val="4"/>
          <c:tx>
            <c:strRef>
              <c:f>'[Диаграмма в C  Users MYLNIKOVA-IA Desktop Заключение на проект бюд. Громовское  2024.doc]Лист1'!$F$1</c:f>
              <c:strCache>
                <c:ptCount val="1"/>
                <c:pt idx="0">
                  <c:v>доходы, получаемые от арендной платы за земли</c:v>
                </c:pt>
              </c:strCache>
            </c:strRef>
          </c:tx>
          <c:invertIfNegative val="0"/>
          <c:cat>
            <c:strRef>
              <c:f>'[Диаграмма в C  Users MYLNIKOVA-IA Desktop Заключение на проект бюд. Громовское  2024.doc]Лист1'!$A$2:$A$6</c:f>
              <c:strCache>
                <c:ptCount val="5"/>
                <c:pt idx="0">
                  <c:v>утвержденный план 2025</c:v>
                </c:pt>
                <c:pt idx="1">
                  <c:v>оценка 2025</c:v>
                </c:pt>
                <c:pt idx="2">
                  <c:v>проект на 2026</c:v>
                </c:pt>
                <c:pt idx="3">
                  <c:v>проект на 2027</c:v>
                </c:pt>
                <c:pt idx="4">
                  <c:v>проект на 2028</c:v>
                </c:pt>
              </c:strCache>
            </c:strRef>
          </c:cat>
          <c:val>
            <c:numRef>
              <c:f>'[Диаграмма в C  Users MYLNIKOVA-IA Desktop Заключение на проект бюд. Громовское  2024.doc]Лист1'!$F$2:$F$6</c:f>
              <c:numCache>
                <c:formatCode>0.0</c:formatCode>
                <c:ptCount val="5"/>
                <c:pt idx="0">
                  <c:v>367</c:v>
                </c:pt>
                <c:pt idx="1">
                  <c:v>367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</c:numCache>
            </c:numRef>
          </c:val>
        </c:ser>
        <c:ser>
          <c:idx val="5"/>
          <c:order val="5"/>
          <c:tx>
            <c:strRef>
              <c:f>'[Диаграмма в C  Users MYLNIKOVA-IA Desktop Заключение на проект бюд. Громовское  2024.doc]Лист1'!$G$1</c:f>
              <c:strCache>
                <c:ptCount val="1"/>
                <c:pt idx="0">
                  <c:v>доходы от продажи материальных и нематериальных активов</c:v>
                </c:pt>
              </c:strCache>
            </c:strRef>
          </c:tx>
          <c:invertIfNegative val="0"/>
          <c:cat>
            <c:strRef>
              <c:f>'[Диаграмма в C  Users MYLNIKOVA-IA Desktop Заключение на проект бюд. Громовское  2024.doc]Лист1'!$A$2:$A$6</c:f>
              <c:strCache>
                <c:ptCount val="5"/>
                <c:pt idx="0">
                  <c:v>утвержденный план 2025</c:v>
                </c:pt>
                <c:pt idx="1">
                  <c:v>оценка 2025</c:v>
                </c:pt>
                <c:pt idx="2">
                  <c:v>проект на 2026</c:v>
                </c:pt>
                <c:pt idx="3">
                  <c:v>проект на 2027</c:v>
                </c:pt>
                <c:pt idx="4">
                  <c:v>проект на 2028</c:v>
                </c:pt>
              </c:strCache>
            </c:strRef>
          </c:cat>
          <c:val>
            <c:numRef>
              <c:f>'[Диаграмма в C  Users MYLNIKOVA-IA Desktop Заключение на проект бюд. Громовское  2024.doc]Лист1'!$G$2:$G$6</c:f>
              <c:numCache>
                <c:formatCode>0.0</c:formatCode>
                <c:ptCount val="5"/>
                <c:pt idx="0">
                  <c:v>1001.7</c:v>
                </c:pt>
                <c:pt idx="1">
                  <c:v>969.8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</c:numCache>
            </c:numRef>
          </c:val>
        </c:ser>
        <c:ser>
          <c:idx val="6"/>
          <c:order val="6"/>
          <c:tx>
            <c:strRef>
              <c:f>'[Диаграмма в C  Users MYLNIKOVA-IA Desktop Заключение на проект бюд. Громовское  2024.doc]Лист1'!$H$1</c:f>
              <c:strCache>
                <c:ptCount val="1"/>
                <c:pt idx="0">
                  <c:v>доходы от оказания платных услуг и компенсации затрат государства</c:v>
                </c:pt>
              </c:strCache>
            </c:strRef>
          </c:tx>
          <c:invertIfNegative val="0"/>
          <c:cat>
            <c:strRef>
              <c:f>'[Диаграмма в C  Users MYLNIKOVA-IA Desktop Заключение на проект бюд. Громовское  2024.doc]Лист1'!$A$2:$A$6</c:f>
              <c:strCache>
                <c:ptCount val="5"/>
                <c:pt idx="0">
                  <c:v>утвержденный план 2025</c:v>
                </c:pt>
                <c:pt idx="1">
                  <c:v>оценка 2025</c:v>
                </c:pt>
                <c:pt idx="2">
                  <c:v>проект на 2026</c:v>
                </c:pt>
                <c:pt idx="3">
                  <c:v>проект на 2027</c:v>
                </c:pt>
                <c:pt idx="4">
                  <c:v>проект на 2028</c:v>
                </c:pt>
              </c:strCache>
            </c:strRef>
          </c:cat>
          <c:val>
            <c:numRef>
              <c:f>'[Диаграмма в C  Users MYLNIKOVA-IA Desktop Заключение на проект бюд. Громовское  2024.doc]Лист1'!$H$2:$H$6</c:f>
              <c:numCache>
                <c:formatCode>0.0</c:formatCode>
                <c:ptCount val="5"/>
                <c:pt idx="0">
                  <c:v>2050</c:v>
                </c:pt>
                <c:pt idx="1">
                  <c:v>2725.4</c:v>
                </c:pt>
                <c:pt idx="2">
                  <c:v>1500</c:v>
                </c:pt>
                <c:pt idx="3">
                  <c:v>1500</c:v>
                </c:pt>
                <c:pt idx="4">
                  <c:v>1500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63731200"/>
        <c:axId val="63732736"/>
      </c:barChart>
      <c:catAx>
        <c:axId val="6373120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800" b="1"/>
            </a:pPr>
            <a:endParaRPr lang="ru-RU"/>
          </a:p>
        </c:txPr>
        <c:crossAx val="63732736"/>
        <c:crosses val="autoZero"/>
        <c:auto val="1"/>
        <c:lblAlgn val="ctr"/>
        <c:lblOffset val="100"/>
        <c:noMultiLvlLbl val="0"/>
      </c:catAx>
      <c:valAx>
        <c:axId val="63732736"/>
        <c:scaling>
          <c:orientation val="minMax"/>
          <c:max val="2500"/>
          <c:min val="0"/>
        </c:scaling>
        <c:delete val="0"/>
        <c:axPos val="l"/>
        <c:majorGridlines/>
        <c:numFmt formatCode="0.0" sourceLinked="1"/>
        <c:majorTickMark val="out"/>
        <c:minorTickMark val="none"/>
        <c:tickLblPos val="nextTo"/>
        <c:txPr>
          <a:bodyPr/>
          <a:lstStyle/>
          <a:p>
            <a:pPr>
              <a:defRPr sz="700" b="1"/>
            </a:pPr>
            <a:endParaRPr lang="ru-RU"/>
          </a:p>
        </c:txPr>
        <c:crossAx val="63731200"/>
        <c:crosses val="autoZero"/>
        <c:crossBetween val="between"/>
        <c:majorUnit val="1000"/>
      </c:valAx>
    </c:plotArea>
    <c:legend>
      <c:legendPos val="r"/>
      <c:layout>
        <c:manualLayout>
          <c:xMode val="edge"/>
          <c:yMode val="edge"/>
          <c:x val="0.79396325459317585"/>
          <c:y val="1.9498607242339833E-2"/>
          <c:w val="0.20603677601768142"/>
          <c:h val="0.98050139571302319"/>
        </c:manualLayout>
      </c:layout>
      <c:overlay val="0"/>
      <c:txPr>
        <a:bodyPr/>
        <a:lstStyle/>
        <a:p>
          <a:pPr>
            <a:defRPr sz="700" b="1"/>
          </a:pPr>
          <a:endParaRPr lang="ru-RU"/>
        </a:p>
      </c:txPr>
    </c:legend>
    <c:plotVisOnly val="1"/>
    <c:dispBlanksAs val="gap"/>
    <c:showDLblsOverMax val="0"/>
  </c:chart>
  <c:spPr>
    <a:solidFill>
      <a:srgbClr val="FFFFFF">
        <a:lumMod val="85000"/>
      </a:srgbClr>
    </a:solidFill>
    <a:ln>
      <a:solidFill>
        <a:srgbClr val="FFFFFF">
          <a:lumMod val="85000"/>
        </a:srgbClr>
      </a:solidFill>
    </a:ln>
    <a:scene3d>
      <a:camera prst="orthographicFront"/>
      <a:lightRig rig="threePt" dir="t"/>
    </a:scene3d>
    <a:sp3d>
      <a:bevelT/>
    </a:sp3d>
  </c:spPr>
  <c:externalData r:id="rId2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1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22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3.9793265242637911E-2"/>
          <c:y val="5.6183572195681958E-2"/>
          <c:w val="0.7633554541683949"/>
          <c:h val="0.93598859385994149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Исполнено в 2023 г.</c:v>
                </c:pt>
              </c:strCache>
            </c:strRef>
          </c:tx>
          <c:explosion val="25"/>
          <c:dPt>
            <c:idx val="0"/>
            <c:bubble3D val="0"/>
            <c:explosion val="18"/>
          </c:dPt>
          <c:dLbls>
            <c:dLbl>
              <c:idx val="0"/>
              <c:layout>
                <c:manualLayout>
                  <c:x val="5.588954272086271E-2"/>
                  <c:y val="-0.17077007546665507"/>
                </c:manualLayout>
              </c:layout>
              <c:tx>
                <c:rich>
                  <a:bodyPr/>
                  <a:lstStyle/>
                  <a:p>
                    <a:r>
                      <a:rPr lang="ru-RU" sz="1000" b="1" dirty="0" smtClean="0"/>
                      <a:t>11 850,2 </a:t>
                    </a:r>
                  </a:p>
                  <a:p>
                    <a:r>
                      <a:rPr lang="ru-RU" sz="1000" b="1" dirty="0" smtClean="0"/>
                      <a:t>тыс. руб.</a:t>
                    </a:r>
                  </a:p>
                  <a:p>
                    <a:r>
                      <a:rPr lang="ru-RU" sz="1000" b="1" dirty="0" smtClean="0"/>
                      <a:t>(33,7%)</a:t>
                    </a:r>
                    <a:endParaRPr lang="ru-RU" b="1" dirty="0"/>
                  </a:p>
                </c:rich>
              </c:tx>
              <c:showLegendKey val="1"/>
              <c:showVal val="1"/>
              <c:showCatName val="1"/>
              <c:showSerName val="1"/>
              <c:showPercent val="1"/>
              <c:showBubbleSize val="1"/>
              <c:extLst xmlns:c16r2="http://schemas.microsoft.com/office/drawing/2015/06/chart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0-46D5-4602-9924-5F22448FEB1F}"/>
                </c:ext>
              </c:extLst>
            </c:dLbl>
            <c:dLbl>
              <c:idx val="1"/>
              <c:layout>
                <c:manualLayout>
                  <c:x val="-9.1352006428867691E-2"/>
                  <c:y val="-0.54660392001532843"/>
                </c:manualLayout>
              </c:layout>
              <c:tx>
                <c:rich>
                  <a:bodyPr/>
                  <a:lstStyle/>
                  <a:p>
                    <a:r>
                      <a:rPr lang="ru-RU" sz="1000" b="1" dirty="0" smtClean="0"/>
                      <a:t>7 704,1</a:t>
                    </a:r>
                  </a:p>
                  <a:p>
                    <a:r>
                      <a:rPr lang="ru-RU" sz="1000" b="1" dirty="0" smtClean="0"/>
                      <a:t> тыс. руб.</a:t>
                    </a:r>
                  </a:p>
                  <a:p>
                    <a:r>
                      <a:rPr lang="ru-RU" sz="1000" b="1" dirty="0" smtClean="0"/>
                      <a:t>  (33,7%)</a:t>
                    </a:r>
                    <a:endParaRPr lang="ru-RU" b="1" dirty="0"/>
                  </a:p>
                </c:rich>
              </c:tx>
              <c:showLegendKey val="1"/>
              <c:showVal val="1"/>
              <c:showCatName val="1"/>
              <c:showSerName val="1"/>
              <c:showPercent val="1"/>
              <c:showBubbleSize val="1"/>
              <c:extLst xmlns:c16r2="http://schemas.microsoft.com/office/drawing/2015/06/chart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1-46D5-4602-9924-5F22448FEB1F}"/>
                </c:ext>
              </c:extLst>
            </c:dLbl>
            <c:dLbl>
              <c:idx val="2"/>
              <c:layout>
                <c:manualLayout>
                  <c:x val="-3.394584715885525E-2"/>
                  <c:y val="-0.10976759426086312"/>
                </c:manualLayout>
              </c:layout>
              <c:tx>
                <c:rich>
                  <a:bodyPr/>
                  <a:lstStyle/>
                  <a:p>
                    <a:r>
                      <a:rPr lang="ru-RU" sz="1000" b="1" dirty="0" smtClean="0"/>
                      <a:t>569,4 </a:t>
                    </a:r>
                  </a:p>
                  <a:p>
                    <a:r>
                      <a:rPr lang="ru-RU" sz="1000" b="1" dirty="0" smtClean="0"/>
                      <a:t>тыс. руб</a:t>
                    </a:r>
                    <a:r>
                      <a:rPr lang="ru-RU" sz="1000" b="1" dirty="0"/>
                      <a:t>.  </a:t>
                    </a:r>
                    <a:endParaRPr lang="ru-RU" sz="1000" b="1" dirty="0" smtClean="0"/>
                  </a:p>
                  <a:p>
                    <a:r>
                      <a:rPr lang="ru-RU" sz="1000" b="1" dirty="0" smtClean="0"/>
                      <a:t>  (1,6%)</a:t>
                    </a:r>
                    <a:endParaRPr lang="ru-RU" dirty="0"/>
                  </a:p>
                </c:rich>
              </c:tx>
              <c:showLegendKey val="1"/>
              <c:showVal val="1"/>
              <c:showCatName val="1"/>
              <c:showSerName val="1"/>
              <c:showPercent val="1"/>
              <c:showBubbleSize val="1"/>
              <c:extLst xmlns:c16r2="http://schemas.microsoft.com/office/drawing/2015/06/chart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2-46D5-4602-9924-5F22448FEB1F}"/>
                </c:ext>
              </c:extLst>
            </c:dLbl>
            <c:dLbl>
              <c:idx val="3"/>
              <c:layout>
                <c:manualLayout>
                  <c:x val="4.9990019701368724E-2"/>
                  <c:y val="8.9612023784796851E-2"/>
                </c:manualLayout>
              </c:layout>
              <c:tx>
                <c:rich>
                  <a:bodyPr/>
                  <a:lstStyle/>
                  <a:p>
                    <a:r>
                      <a:rPr lang="ru-RU" sz="1000" b="1" dirty="0" smtClean="0"/>
                      <a:t>15 000,0 </a:t>
                    </a:r>
                  </a:p>
                  <a:p>
                    <a:r>
                      <a:rPr lang="ru-RU" sz="1000" b="1" dirty="0" smtClean="0"/>
                      <a:t>тыс. руб.</a:t>
                    </a:r>
                  </a:p>
                  <a:p>
                    <a:r>
                      <a:rPr lang="ru-RU" sz="1000" b="1" baseline="0" dirty="0" smtClean="0"/>
                      <a:t>  (42,7%)</a:t>
                    </a:r>
                    <a:endParaRPr lang="ru-RU" dirty="0"/>
                  </a:p>
                </c:rich>
              </c:tx>
              <c:showLegendKey val="1"/>
              <c:showVal val="1"/>
              <c:showCatName val="1"/>
              <c:showSerName val="1"/>
              <c:showPercent val="1"/>
              <c:showBubbleSize val="1"/>
              <c:extLst xmlns:c16r2="http://schemas.microsoft.com/office/drawing/2015/06/chart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3-46D5-4602-9924-5F22448FEB1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="1"/>
                </a:pPr>
                <a:endParaRPr lang="ru-RU"/>
              </a:p>
            </c:txPr>
            <c:showLegendKey val="1"/>
            <c:showVal val="1"/>
            <c:showCatName val="1"/>
            <c:showSerName val="1"/>
            <c:showPercent val="1"/>
            <c:showBubbleSize val="1"/>
            <c:showLeaderLines val="1"/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Лист1!$A$2:$A$5</c:f>
              <c:strCache>
                <c:ptCount val="4"/>
                <c:pt idx="0">
                  <c:v>Дотация на выравнивание бюджетной обеспеченности</c:v>
                </c:pt>
                <c:pt idx="1">
                  <c:v>Субсидии</c:v>
                </c:pt>
                <c:pt idx="2">
                  <c:v>Субвенции</c:v>
                </c:pt>
                <c:pt idx="3">
                  <c:v>иные межбюджетные трансферты</c:v>
                </c:pt>
              </c:strCache>
            </c:strRef>
          </c:cat>
          <c:val>
            <c:numRef>
              <c:f>Лист1!$B$2:$B$5</c:f>
              <c:numCache>
                <c:formatCode>#,##0.00</c:formatCode>
                <c:ptCount val="4"/>
                <c:pt idx="0" formatCode="#,##0.0">
                  <c:v>11850.2</c:v>
                </c:pt>
                <c:pt idx="1">
                  <c:v>7704.1</c:v>
                </c:pt>
                <c:pt idx="2">
                  <c:v>569.4</c:v>
                </c:pt>
                <c:pt idx="3">
                  <c:v>15000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46D5-4602-9924-5F22448FEB1F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Столбец1</c:v>
                </c:pt>
              </c:strCache>
            </c:strRef>
          </c:tx>
          <c:explosion val="25"/>
          <c:dLbls>
            <c:spPr>
              <a:noFill/>
              <a:ln>
                <a:noFill/>
              </a:ln>
              <a:effectLst/>
            </c:spPr>
            <c:showLegendKey val="1"/>
            <c:showVal val="1"/>
            <c:showCatName val="1"/>
            <c:showSerName val="1"/>
            <c:showPercent val="1"/>
            <c:showBubbleSize val="1"/>
            <c:showLeaderLines val="1"/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Лист1!$A$2:$A$5</c:f>
              <c:strCache>
                <c:ptCount val="4"/>
                <c:pt idx="0">
                  <c:v>Дотация на выравнивание бюджетной обеспеченности</c:v>
                </c:pt>
                <c:pt idx="1">
                  <c:v>Субсидии</c:v>
                </c:pt>
                <c:pt idx="2">
                  <c:v>Субвенции</c:v>
                </c:pt>
                <c:pt idx="3">
                  <c:v>иные межбюджетные трансферты</c:v>
                </c:pt>
              </c:strCache>
            </c:strRef>
          </c:cat>
          <c:val>
            <c:numRef>
              <c:f>Лист1!$C$2:$C$5</c:f>
              <c:numCache>
                <c:formatCode>General</c:formatCode>
                <c:ptCount val="4"/>
                <c:pt idx="0">
                  <c:v>33.700000000000003</c:v>
                </c:pt>
                <c:pt idx="1">
                  <c:v>21.9</c:v>
                </c:pt>
                <c:pt idx="2">
                  <c:v>1.6</c:v>
                </c:pt>
                <c:pt idx="3">
                  <c:v>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5-46D5-4602-9924-5F22448FEB1F}"/>
            </c:ext>
          </c:extLst>
        </c:ser>
        <c:dLbls>
          <c:showLegendKey val="1"/>
          <c:showVal val="1"/>
          <c:showCatName val="1"/>
          <c:showSerName val="1"/>
          <c:showPercent val="1"/>
          <c:showBubbleSize val="1"/>
          <c:showLeaderLines val="1"/>
        </c:dLbls>
      </c:pie3DChart>
    </c:plotArea>
    <c:legend>
      <c:legendPos val="r"/>
      <c:layout>
        <c:manualLayout>
          <c:xMode val="edge"/>
          <c:yMode val="edge"/>
          <c:x val="0.87708238282870177"/>
          <c:y val="7.286831253854241E-2"/>
          <c:w val="0.11984522149827864"/>
          <c:h val="0.83234511501851904"/>
        </c:manualLayout>
      </c:layout>
      <c:overlay val="1"/>
      <c:txPr>
        <a:bodyPr/>
        <a:lstStyle/>
        <a:p>
          <a:pPr>
            <a:defRPr sz="900" b="1"/>
          </a:pPr>
          <a:endParaRPr lang="ru-RU"/>
        </a:p>
      </c:txPr>
    </c:legend>
    <c:plotVisOnly val="1"/>
    <c:dispBlanksAs val="zero"/>
    <c:showDLblsOverMax val="1"/>
  </c:chart>
  <c:spPr>
    <a:effectLst>
      <a:innerShdw blurRad="63500" dist="50800" dir="13500000">
        <a:prstClr val="black">
          <a:alpha val="50000"/>
        </a:prstClr>
      </a:innerShdw>
    </a:effectLst>
    <a:scene3d>
      <a:camera prst="orthographicFront"/>
      <a:lightRig rig="threePt" dir="t"/>
    </a:scene3d>
  </c:spPr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view3D>
      <c:rotX val="50"/>
      <c:rotY val="70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3.138380326878993E-2"/>
          <c:y val="2.2792650918635173E-2"/>
          <c:w val="0.65045225279962549"/>
          <c:h val="0.94145786949045163"/>
        </c:manualLayout>
      </c:layout>
      <c:pie3D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 w="25400">
          <a:noFill/>
        </a:ln>
      </c:spPr>
    </c:plotArea>
    <c:legend>
      <c:legendPos val="r"/>
      <c:layout>
        <c:manualLayout>
          <c:xMode val="edge"/>
          <c:yMode val="edge"/>
          <c:x val="0.70437088199902664"/>
          <c:y val="3.2372957671424202E-2"/>
          <c:w val="0.2588696295729922"/>
          <c:h val="0.90759922585614272"/>
        </c:manualLayout>
      </c:layout>
      <c:overlay val="0"/>
      <c:txPr>
        <a:bodyPr/>
        <a:lstStyle/>
        <a:p>
          <a:pPr>
            <a:defRPr sz="1000" b="1"/>
          </a:pPr>
          <a:endParaRPr lang="ru-RU"/>
        </a:p>
      </c:txPr>
    </c:legend>
    <c:plotVisOnly val="1"/>
    <c:dispBlanksAs val="gap"/>
    <c:showDLblsOverMax val="0"/>
  </c:chart>
  <c:externalData r:id="rId2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view3D>
      <c:rotX val="50"/>
      <c:rotY val="70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3.138380326878993E-2"/>
          <c:y val="2.2792650918635173E-2"/>
          <c:w val="0.65045225279962549"/>
          <c:h val="0.94145786949045163"/>
        </c:manualLayout>
      </c:layout>
      <c:pie3D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 w="25400">
          <a:noFill/>
        </a:ln>
      </c:spPr>
    </c:plotArea>
    <c:legend>
      <c:legendPos val="r"/>
      <c:layout>
        <c:manualLayout>
          <c:xMode val="edge"/>
          <c:yMode val="edge"/>
          <c:x val="0.70437088199902664"/>
          <c:y val="3.2372957671424202E-2"/>
          <c:w val="0.2588696295729922"/>
          <c:h val="0.90759922585614272"/>
        </c:manualLayout>
      </c:layout>
      <c:overlay val="0"/>
      <c:txPr>
        <a:bodyPr/>
        <a:lstStyle/>
        <a:p>
          <a:pPr>
            <a:defRPr sz="800" b="1"/>
          </a:pPr>
          <a:endParaRPr lang="ru-RU"/>
        </a:p>
      </c:txPr>
    </c:legend>
    <c:plotVisOnly val="1"/>
    <c:dispBlanksAs val="gap"/>
    <c:showDLblsOverMax val="0"/>
  </c:chart>
  <c:spPr>
    <a:scene3d>
      <a:camera prst="orthographicFront"/>
      <a:lightRig rig="threePt" dir="t"/>
    </a:scene3d>
    <a:sp3d>
      <a:bevelT/>
    </a:sp3d>
  </c:spPr>
  <c:externalData r:id="rId2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view3D>
      <c:rotX val="50"/>
      <c:rotY val="80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6.7365440035145996E-2"/>
          <c:y val="4.4108969137478499E-2"/>
          <c:w val="0.64064591730239406"/>
          <c:h val="0.88419585482849128"/>
        </c:manualLayout>
      </c:layout>
      <c:pie3D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 w="25400">
          <a:noFill/>
        </a:ln>
      </c:spPr>
    </c:plotArea>
    <c:legend>
      <c:legendPos val="r"/>
      <c:layout>
        <c:manualLayout>
          <c:xMode val="edge"/>
          <c:yMode val="edge"/>
          <c:x val="0.7344474827744506"/>
          <c:y val="6.5810963737759312E-2"/>
          <c:w val="0.24097977583203545"/>
          <c:h val="0.89903006341151093"/>
        </c:manualLayout>
      </c:layout>
      <c:overlay val="0"/>
      <c:txPr>
        <a:bodyPr/>
        <a:lstStyle/>
        <a:p>
          <a:pPr>
            <a:defRPr sz="900" b="1" i="0" u="none" strike="noStrike" baseline="0">
              <a:solidFill>
                <a:srgbClr val="000000"/>
              </a:solidFill>
              <a:latin typeface="Calibri"/>
              <a:ea typeface="Calibri"/>
              <a:cs typeface="Calibri"/>
            </a:defRPr>
          </a:pPr>
          <a:endParaRPr lang="ru-RU"/>
        </a:p>
      </c:txPr>
    </c:legend>
    <c:plotVisOnly val="1"/>
    <c:dispBlanksAs val="gap"/>
    <c:showDLblsOverMax val="0"/>
  </c:chart>
  <c:spPr>
    <a:effectLst>
      <a:innerShdw blurRad="114300">
        <a:prstClr val="black"/>
      </a:innerShdw>
    </a:effectLst>
    <a:scene3d>
      <a:camera prst="orthographicFront"/>
      <a:lightRig rig="threePt" dir="t"/>
    </a:scene3d>
    <a:sp3d>
      <a:bevelT/>
    </a:sp3d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ru-RU"/>
    </a:p>
  </c:txPr>
  <c:externalData r:id="rId2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view3D>
      <c:rotX val="50"/>
      <c:rotY val="110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6.7712742719020821E-2"/>
          <c:y val="6.2499960232243697E-2"/>
          <c:w val="0.58965894256932772"/>
          <c:h val="0.83055563509106811"/>
        </c:manualLayout>
      </c:layout>
      <c:pie3DChart>
        <c:varyColors val="1"/>
        <c:ser>
          <c:idx val="0"/>
          <c:order val="0"/>
          <c:tx>
            <c:strRef>
              <c:f>'[Диаграмма в C  Users MYLNIKOVA-IA Desktop Заключение на проект бюд. Громовское  2024.doc]Лист1'!$B$1</c:f>
              <c:strCache>
                <c:ptCount val="1"/>
                <c:pt idx="0">
                  <c:v>Столбец1</c:v>
                </c:pt>
              </c:strCache>
            </c:strRef>
          </c:tx>
          <c:explosion val="25"/>
          <c:dPt>
            <c:idx val="0"/>
            <c:bubble3D val="0"/>
          </c:dPt>
          <c:dPt>
            <c:idx val="1"/>
            <c:bubble3D val="0"/>
          </c:dPt>
          <c:dPt>
            <c:idx val="2"/>
            <c:bubble3D val="0"/>
          </c:dPt>
          <c:dPt>
            <c:idx val="3"/>
            <c:bubble3D val="0"/>
          </c:dPt>
          <c:dPt>
            <c:idx val="4"/>
            <c:bubble3D val="0"/>
          </c:dPt>
          <c:dPt>
            <c:idx val="5"/>
            <c:bubble3D val="0"/>
          </c:dPt>
          <c:dPt>
            <c:idx val="6"/>
            <c:bubble3D val="0"/>
          </c:dPt>
          <c:dPt>
            <c:idx val="7"/>
            <c:bubble3D val="0"/>
          </c:dPt>
          <c:dPt>
            <c:idx val="8"/>
            <c:bubble3D val="0"/>
          </c:dPt>
          <c:dLbls>
            <c:txPr>
              <a:bodyPr/>
              <a:lstStyle/>
              <a:p>
                <a:pPr>
                  <a:defRPr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'[Диаграмма в C  Users MYLNIKOVA-IA Desktop Заключение на проект бюд. Громовское  2024.doc]Лист1'!$A$2:$A$10</c:f>
              <c:strCache>
                <c:ptCount val="9"/>
                <c:pt idx="0">
                  <c:v>Общегосударственные вопросы </c:v>
                </c:pt>
                <c:pt idx="1">
                  <c:v>Национальная оборона </c:v>
                </c:pt>
                <c:pt idx="2">
                  <c:v>Национальная безопасность и правоохранительная деятельность </c:v>
                </c:pt>
                <c:pt idx="3">
                  <c:v>Национальная экономика </c:v>
                </c:pt>
                <c:pt idx="4">
                  <c:v>Жилищно-коммунальное хозяйство</c:v>
                </c:pt>
                <c:pt idx="5">
                  <c:v>Образование</c:v>
                </c:pt>
                <c:pt idx="6">
                  <c:v>Культура, кинематография</c:v>
                </c:pt>
                <c:pt idx="7">
                  <c:v>Социальная политика</c:v>
                </c:pt>
                <c:pt idx="8">
                  <c:v> Физическая культура и спорт </c:v>
                </c:pt>
              </c:strCache>
            </c:strRef>
          </c:cat>
          <c:val>
            <c:numRef>
              <c:f>'[Диаграмма в C  Users MYLNIKOVA-IA Desktop Заключение на проект бюд. Громовское  2024.doc]Лист1'!$B$2:$B$10</c:f>
              <c:numCache>
                <c:formatCode>0.0%</c:formatCode>
                <c:ptCount val="9"/>
                <c:pt idx="0">
                  <c:v>0.14899999999999999</c:v>
                </c:pt>
                <c:pt idx="1">
                  <c:v>4.0000000000000001E-3</c:v>
                </c:pt>
                <c:pt idx="2" formatCode="0.00%">
                  <c:v>2.0000000000000001E-4</c:v>
                </c:pt>
                <c:pt idx="3">
                  <c:v>7.8E-2</c:v>
                </c:pt>
                <c:pt idx="4">
                  <c:v>0.25600000000000001</c:v>
                </c:pt>
                <c:pt idx="5">
                  <c:v>7.0000000000000001E-3</c:v>
                </c:pt>
                <c:pt idx="6">
                  <c:v>0.433</c:v>
                </c:pt>
                <c:pt idx="7">
                  <c:v>1.2999999999999999E-2</c:v>
                </c:pt>
                <c:pt idx="8">
                  <c:v>0.03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 w="25400">
          <a:noFill/>
        </a:ln>
      </c:spPr>
    </c:plotArea>
    <c:legend>
      <c:legendPos val="r"/>
      <c:legendEntry>
        <c:idx val="0"/>
        <c:txPr>
          <a:bodyPr/>
          <a:lstStyle/>
          <a:p>
            <a:pPr>
              <a:defRPr sz="750" b="1"/>
            </a:pPr>
            <a:endParaRPr lang="ru-RU"/>
          </a:p>
        </c:txPr>
      </c:legendEntry>
      <c:legendEntry>
        <c:idx val="1"/>
        <c:txPr>
          <a:bodyPr/>
          <a:lstStyle/>
          <a:p>
            <a:pPr>
              <a:defRPr sz="750" b="1"/>
            </a:pPr>
            <a:endParaRPr lang="ru-RU"/>
          </a:p>
        </c:txPr>
      </c:legendEntry>
      <c:legendEntry>
        <c:idx val="2"/>
        <c:txPr>
          <a:bodyPr/>
          <a:lstStyle/>
          <a:p>
            <a:pPr>
              <a:defRPr sz="750" b="1"/>
            </a:pPr>
            <a:endParaRPr lang="ru-RU"/>
          </a:p>
        </c:txPr>
      </c:legendEntry>
      <c:legendEntry>
        <c:idx val="3"/>
        <c:txPr>
          <a:bodyPr/>
          <a:lstStyle/>
          <a:p>
            <a:pPr>
              <a:defRPr sz="750" b="1"/>
            </a:pPr>
            <a:endParaRPr lang="ru-RU"/>
          </a:p>
        </c:txPr>
      </c:legendEntry>
      <c:legendEntry>
        <c:idx val="4"/>
        <c:txPr>
          <a:bodyPr/>
          <a:lstStyle/>
          <a:p>
            <a:pPr>
              <a:defRPr sz="750" b="1"/>
            </a:pPr>
            <a:endParaRPr lang="ru-RU"/>
          </a:p>
        </c:txPr>
      </c:legendEntry>
      <c:legendEntry>
        <c:idx val="5"/>
        <c:txPr>
          <a:bodyPr/>
          <a:lstStyle/>
          <a:p>
            <a:pPr>
              <a:defRPr sz="750" b="1"/>
            </a:pPr>
            <a:endParaRPr lang="ru-RU"/>
          </a:p>
        </c:txPr>
      </c:legendEntry>
      <c:legendEntry>
        <c:idx val="6"/>
        <c:txPr>
          <a:bodyPr/>
          <a:lstStyle/>
          <a:p>
            <a:pPr>
              <a:defRPr sz="750" b="1"/>
            </a:pPr>
            <a:endParaRPr lang="ru-RU"/>
          </a:p>
        </c:txPr>
      </c:legendEntry>
      <c:layout>
        <c:manualLayout>
          <c:xMode val="edge"/>
          <c:yMode val="edge"/>
          <c:x val="0.75122670664399793"/>
          <c:y val="8.0761591971928962E-2"/>
          <c:w val="0.21661376370382157"/>
          <c:h val="0.86029411764705888"/>
        </c:manualLayout>
      </c:layout>
      <c:overlay val="0"/>
      <c:txPr>
        <a:bodyPr/>
        <a:lstStyle/>
        <a:p>
          <a:pPr>
            <a:defRPr sz="750" b="1"/>
          </a:pPr>
          <a:endParaRPr lang="ru-RU"/>
        </a:p>
      </c:txPr>
    </c:legend>
    <c:plotVisOnly val="1"/>
    <c:dispBlanksAs val="gap"/>
    <c:showDLblsOverMax val="0"/>
  </c:chart>
  <c:spPr>
    <a:solidFill>
      <a:srgbClr val="FFFFFF">
        <a:lumMod val="85000"/>
      </a:srgbClr>
    </a:solidFill>
    <a:ln>
      <a:solidFill>
        <a:srgbClr val="FFFFFF">
          <a:lumMod val="85000"/>
        </a:srgbClr>
      </a:solidFill>
    </a:ln>
    <a:scene3d>
      <a:camera prst="orthographicFront"/>
      <a:lightRig rig="threePt" dir="t"/>
    </a:scene3d>
    <a:sp3d>
      <a:bevelT/>
    </a:sp3d>
  </c:spPr>
  <c:externalData r:id="rId2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43218643392324402"/>
          <c:y val="3.6403693240433604E-2"/>
          <c:w val="0.52428005861055538"/>
          <c:h val="0.86761276529627629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'[Диаграмма в C  Users MYLNIKOVA-IA Desktop Заключение на проект бюд. Громовское  2024.doc]Лист1'!$B$1</c:f>
              <c:strCache>
                <c:ptCount val="1"/>
                <c:pt idx="0">
                  <c:v>Столбец1</c:v>
                </c:pt>
              </c:strCache>
            </c:strRef>
          </c:tx>
          <c:invertIfNegative val="0"/>
          <c:dLbls>
            <c:dLbl>
              <c:idx val="0"/>
              <c:layout/>
              <c:spPr/>
              <c:txPr>
                <a:bodyPr/>
                <a:lstStyle/>
                <a:p>
                  <a:pPr>
                    <a:defRPr sz="1050" b="1"/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/>
              <c:spPr/>
              <c:txPr>
                <a:bodyPr/>
                <a:lstStyle/>
                <a:p>
                  <a:pPr>
                    <a:defRPr sz="1050" b="1"/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/>
              <c:spPr/>
              <c:txPr>
                <a:bodyPr/>
                <a:lstStyle/>
                <a:p>
                  <a:pPr>
                    <a:defRPr sz="1050" b="1"/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/>
              <c:spPr/>
              <c:txPr>
                <a:bodyPr/>
                <a:lstStyle/>
                <a:p>
                  <a:pPr>
                    <a:defRPr sz="1050" b="1"/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/>
              <c:spPr/>
              <c:txPr>
                <a:bodyPr/>
                <a:lstStyle/>
                <a:p>
                  <a:pPr>
                    <a:defRPr sz="1050" b="1"/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/>
              <c:spPr/>
              <c:txPr>
                <a:bodyPr/>
                <a:lstStyle/>
                <a:p>
                  <a:pPr>
                    <a:defRPr sz="1050" b="1"/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layout/>
              <c:spPr/>
              <c:txPr>
                <a:bodyPr/>
                <a:lstStyle/>
                <a:p>
                  <a:pPr>
                    <a:defRPr sz="1050" b="1"/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0"/>
            <c:showCatName val="0"/>
            <c:showSerName val="0"/>
            <c:showPercent val="0"/>
            <c:showBubbleSize val="0"/>
          </c:dLbls>
          <c:cat>
            <c:strRef>
              <c:f>'[Диаграмма в C  Users MYLNIKOVA-IA Desktop Заключение на проект бюд. Громовское  2024.doc]Лист1'!$A$2:$A$8</c:f>
              <c:strCache>
                <c:ptCount val="7"/>
                <c:pt idx="0">
                  <c:v>МП "Развитие муниципальной службы в МО" </c:v>
                </c:pt>
                <c:pt idx="1">
                  <c:v>МП"Формирование городской среды и обеспечение качественным жильем граждан на территории МО"</c:v>
                </c:pt>
                <c:pt idx="2">
                  <c:v>МП "Обеспечение устойчивого функционирования и развития коммунальной и инженерной инфраструктуры и повышение энергоэффективности в МО» </c:v>
                </c:pt>
                <c:pt idx="3">
                  <c:v>МП «Устойчивое общественное развитие в МО»</c:v>
                </c:pt>
                <c:pt idx="4">
                  <c:v>МП "Развитие автомобильных дорог в МО» </c:v>
                </c:pt>
                <c:pt idx="5">
                  <c:v>МП «Благоустройство территории МО» </c:v>
                </c:pt>
                <c:pt idx="6">
                  <c:v>МП "Развитие культуры и физической культуры в МО" </c:v>
                </c:pt>
              </c:strCache>
            </c:strRef>
          </c:cat>
          <c:val>
            <c:numRef>
              <c:f>'[Диаграмма в C  Users MYLNIKOVA-IA Desktop Заключение на проект бюд. Громовское  2024.doc]Лист1'!$B$2:$B$8</c:f>
              <c:numCache>
                <c:formatCode>0.0%</c:formatCode>
                <c:ptCount val="7"/>
                <c:pt idx="0">
                  <c:v>1E-3</c:v>
                </c:pt>
                <c:pt idx="1">
                  <c:v>3.2000000000000001E-2</c:v>
                </c:pt>
                <c:pt idx="2">
                  <c:v>4.2000000000000003E-2</c:v>
                </c:pt>
                <c:pt idx="3">
                  <c:v>8.5999999999999993E-2</c:v>
                </c:pt>
                <c:pt idx="4">
                  <c:v>0.11</c:v>
                </c:pt>
                <c:pt idx="5">
                  <c:v>0.13</c:v>
                </c:pt>
                <c:pt idx="6">
                  <c:v>0.59799999999999998</c:v>
                </c:pt>
              </c:numCache>
            </c:numRef>
          </c:val>
        </c:ser>
        <c:ser>
          <c:idx val="1"/>
          <c:order val="1"/>
          <c:tx>
            <c:strRef>
              <c:f>'[Диаграмма в C  Users MYLNIKOVA-IA Desktop Заключение на проект бюд. Громовское  2024.doc]Лист1'!$C$1</c:f>
              <c:strCache>
                <c:ptCount val="1"/>
                <c:pt idx="0">
                  <c:v>Ряд 2</c:v>
                </c:pt>
              </c:strCache>
            </c:strRef>
          </c:tx>
          <c:invertIfNegative val="0"/>
          <c:cat>
            <c:strRef>
              <c:f>'[Диаграмма в C  Users MYLNIKOVA-IA Desktop Заключение на проект бюд. Громовское  2024.doc]Лист1'!$A$2:$A$8</c:f>
              <c:strCache>
                <c:ptCount val="7"/>
                <c:pt idx="0">
                  <c:v>МП "Развитие муниципальной службы в МО" </c:v>
                </c:pt>
                <c:pt idx="1">
                  <c:v>МП"Формирование городской среды и обеспечение качественным жильем граждан на территории МО"</c:v>
                </c:pt>
                <c:pt idx="2">
                  <c:v>МП "Обеспечение устойчивого функционирования и развития коммунальной и инженерной инфраструктуры и повышение энергоэффективности в МО» </c:v>
                </c:pt>
                <c:pt idx="3">
                  <c:v>МП «Устойчивое общественное развитие в МО»</c:v>
                </c:pt>
                <c:pt idx="4">
                  <c:v>МП "Развитие автомобильных дорог в МО» </c:v>
                </c:pt>
                <c:pt idx="5">
                  <c:v>МП «Благоустройство территории МО» </c:v>
                </c:pt>
                <c:pt idx="6">
                  <c:v>МП "Развитие культуры и физической культуры в МО" </c:v>
                </c:pt>
              </c:strCache>
            </c:strRef>
          </c:cat>
          <c:val>
            <c:numRef>
              <c:f>'[Диаграмма в C  Users MYLNIKOVA-IA Desktop Заключение на проект бюд. Громовское  2024.doc]Лист1'!$C$2:$C$8</c:f>
            </c:numRef>
          </c:val>
        </c:ser>
        <c:ser>
          <c:idx val="2"/>
          <c:order val="2"/>
          <c:tx>
            <c:strRef>
              <c:f>'[Диаграмма в C  Users MYLNIKOVA-IA Desktop Заключение на проект бюд. Громовское  2024.doc]Лист1'!$D$1</c:f>
              <c:strCache>
                <c:ptCount val="1"/>
                <c:pt idx="0">
                  <c:v>Ряд 3</c:v>
                </c:pt>
              </c:strCache>
            </c:strRef>
          </c:tx>
          <c:invertIfNegative val="0"/>
          <c:cat>
            <c:strRef>
              <c:f>'[Диаграмма в C  Users MYLNIKOVA-IA Desktop Заключение на проект бюд. Громовское  2024.doc]Лист1'!$A$2:$A$8</c:f>
              <c:strCache>
                <c:ptCount val="7"/>
                <c:pt idx="0">
                  <c:v>МП "Развитие муниципальной службы в МО" </c:v>
                </c:pt>
                <c:pt idx="1">
                  <c:v>МП"Формирование городской среды и обеспечение качественным жильем граждан на территории МО"</c:v>
                </c:pt>
                <c:pt idx="2">
                  <c:v>МП "Обеспечение устойчивого функционирования и развития коммунальной и инженерной инфраструктуры и повышение энергоэффективности в МО» </c:v>
                </c:pt>
                <c:pt idx="3">
                  <c:v>МП «Устойчивое общественное развитие в МО»</c:v>
                </c:pt>
                <c:pt idx="4">
                  <c:v>МП "Развитие автомобильных дорог в МО» </c:v>
                </c:pt>
                <c:pt idx="5">
                  <c:v>МП «Благоустройство территории МО» </c:v>
                </c:pt>
                <c:pt idx="6">
                  <c:v>МП "Развитие культуры и физической культуры в МО" </c:v>
                </c:pt>
              </c:strCache>
            </c:strRef>
          </c:cat>
          <c:val>
            <c:numRef>
              <c:f>'[Диаграмма в C  Users MYLNIKOVA-IA Desktop Заключение на проект бюд. Громовское  2024.doc]Лист1'!$D$2:$D$8</c:f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88355200"/>
        <c:axId val="88356736"/>
      </c:barChart>
      <c:catAx>
        <c:axId val="88355200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800" b="1" u="sng" baseline="0">
                <a:solidFill>
                  <a:sysClr val="windowText" lastClr="000000"/>
                </a:solidFill>
              </a:defRPr>
            </a:pPr>
            <a:endParaRPr lang="ru-RU"/>
          </a:p>
        </c:txPr>
        <c:crossAx val="88356736"/>
        <c:crosses val="autoZero"/>
        <c:auto val="1"/>
        <c:lblAlgn val="ctr"/>
        <c:lblOffset val="100"/>
        <c:noMultiLvlLbl val="0"/>
      </c:catAx>
      <c:valAx>
        <c:axId val="88356736"/>
        <c:scaling>
          <c:orientation val="minMax"/>
          <c:max val="0.63000000000000012"/>
          <c:min val="0"/>
        </c:scaling>
        <c:delete val="0"/>
        <c:axPos val="b"/>
        <c:majorGridlines/>
        <c:numFmt formatCode="0.0%" sourceLinked="1"/>
        <c:majorTickMark val="out"/>
        <c:minorTickMark val="none"/>
        <c:tickLblPos val="nextTo"/>
        <c:txPr>
          <a:bodyPr/>
          <a:lstStyle/>
          <a:p>
            <a:pPr>
              <a:defRPr sz="800" b="1"/>
            </a:pPr>
            <a:endParaRPr lang="ru-RU"/>
          </a:p>
        </c:txPr>
        <c:crossAx val="88355200"/>
        <c:crosses val="autoZero"/>
        <c:crossBetween val="between"/>
      </c:valAx>
    </c:plotArea>
    <c:plotVisOnly val="1"/>
    <c:dispBlanksAs val="gap"/>
    <c:showDLblsOverMax val="0"/>
  </c:chart>
  <c:spPr>
    <a:solidFill>
      <a:srgbClr val="FFFFFF">
        <a:lumMod val="95000"/>
      </a:srgbClr>
    </a:solidFill>
    <a:ln>
      <a:solidFill>
        <a:srgbClr val="FFFFFF">
          <a:lumMod val="75000"/>
        </a:srgbClr>
      </a:solidFill>
    </a:ln>
    <a:scene3d>
      <a:camera prst="orthographicFront"/>
      <a:lightRig rig="threePt" dir="t"/>
    </a:scene3d>
    <a:sp3d>
      <a:bevelT/>
    </a:sp3d>
  </c:spPr>
  <c:externalData r:id="rId2">
    <c:autoUpdate val="0"/>
  </c:externalData>
</c:chartSpac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2385F9E-D415-4385-AFD3-880C56A7C467}" type="datetimeFigureOut">
              <a:rPr lang="ru-RU" smtClean="0"/>
              <a:pPr/>
              <a:t>02.02.2026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42975" y="746125"/>
            <a:ext cx="4972050" cy="3730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724956"/>
            <a:ext cx="5486400" cy="447627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8185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9448185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543B63B-40CE-4FE4-9B54-B84E9E1775B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452812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543B63B-40CE-4FE4-9B54-B84E9E1775BF}" type="slidenum">
              <a:rPr lang="ru-RU" smtClean="0"/>
              <a:pPr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3758390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543B63B-40CE-4FE4-9B54-B84E9E1775BF}" type="slidenum">
              <a:rPr lang="ru-RU" smtClean="0"/>
              <a:pPr/>
              <a:t>2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543B63B-40CE-4FE4-9B54-B84E9E1775BF}" type="slidenum">
              <a:rPr lang="ru-RU" smtClean="0"/>
              <a:pPr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1464226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543B63B-40CE-4FE4-9B54-B84E9E1775BF}" type="slidenum">
              <a:rPr lang="ru-RU" smtClean="0"/>
              <a:pPr/>
              <a:t>16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228600"/>
            <a:ext cx="7772400" cy="4571999"/>
          </a:xfrm>
        </p:spPr>
        <p:txBody>
          <a:bodyPr anchor="ctr">
            <a:noAutofit/>
          </a:bodyPr>
          <a:lstStyle>
            <a:lvl1pPr>
              <a:lnSpc>
                <a:spcPct val="100000"/>
              </a:lnSpc>
              <a:defRPr sz="8800" spc="-80" baseline="0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4800600"/>
            <a:ext cx="6858000" cy="914400"/>
          </a:xfrm>
        </p:spPr>
        <p:txBody>
          <a:bodyPr/>
          <a:lstStyle>
            <a:lvl1pPr marL="0" indent="0" algn="l">
              <a:buNone/>
              <a:defRPr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02.02.2026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02.02.2026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02.02.2026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02.02.2026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47800"/>
            <a:ext cx="7772400" cy="4321175"/>
          </a:xfrm>
        </p:spPr>
        <p:txBody>
          <a:bodyPr anchor="ctr">
            <a:noAutofit/>
          </a:bodyPr>
          <a:lstStyle>
            <a:lvl1pPr algn="l">
              <a:lnSpc>
                <a:spcPct val="100000"/>
              </a:lnSpc>
              <a:defRPr sz="8800" b="0" cap="all" spc="-80" baseline="0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28601"/>
            <a:ext cx="7772400" cy="1066800"/>
          </a:xfrm>
        </p:spPr>
        <p:txBody>
          <a:bodyPr anchor="b"/>
          <a:lstStyle>
            <a:lvl1pPr marL="0" indent="0">
              <a:buNone/>
              <a:defRPr sz="2000"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02.02.2026</a:t>
            </a:fld>
            <a:endParaRPr lang="ru-RU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30680" y="1574800"/>
            <a:ext cx="32918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90160" y="1574800"/>
            <a:ext cx="32918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02.02.2026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7632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sz="1800" b="0" cap="all" spc="10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27632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93208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lang="en-US" sz="1800" b="0" kern="1200" cap="all" spc="100" baseline="0" dirty="0" smtClean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93208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02.02.2026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02.02.2026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02.02.2026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600200"/>
            <a:ext cx="5111750" cy="44805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600200"/>
            <a:ext cx="3008313" cy="4480560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02.02.2026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-1" y="0"/>
            <a:ext cx="9000877" cy="4846320"/>
          </a:xfrm>
          <a:solidFill>
            <a:schemeClr val="bg1">
              <a:lumMod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5715000"/>
            <a:ext cx="8153400" cy="4572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02.02.2026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457200" y="4953000"/>
            <a:ext cx="8153400" cy="762000"/>
          </a:xfrm>
        </p:spPr>
        <p:txBody>
          <a:bodyPr anchor="t">
            <a:normAutofit/>
          </a:bodyPr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5791200" cy="13716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76200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172201"/>
            <a:ext cx="3429000" cy="304800"/>
          </a:xfrm>
          <a:prstGeom prst="rect">
            <a:avLst/>
          </a:prstGeom>
        </p:spPr>
        <p:txBody>
          <a:bodyPr vert="horz" lIns="91440" tIns="45720" rIns="91440" bIns="0" rtlCol="0" anchor="b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02.02.2026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492875"/>
            <a:ext cx="3429000" cy="28384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400" b="1">
                <a:solidFill>
                  <a:schemeClr val="tx2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Rectangle 6"/>
          <p:cNvSpPr/>
          <p:nvPr/>
        </p:nvSpPr>
        <p:spPr>
          <a:xfrm>
            <a:off x="9001124" y="0"/>
            <a:ext cx="142876" cy="13716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9001124" y="1371600"/>
            <a:ext cx="142876" cy="54864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81" r:id="rId1"/>
    <p:sldLayoutId id="2147484082" r:id="rId2"/>
    <p:sldLayoutId id="2147484083" r:id="rId3"/>
    <p:sldLayoutId id="2147484084" r:id="rId4"/>
    <p:sldLayoutId id="2147484085" r:id="rId5"/>
    <p:sldLayoutId id="2147484086" r:id="rId6"/>
    <p:sldLayoutId id="2147484087" r:id="rId7"/>
    <p:sldLayoutId id="2147484088" r:id="rId8"/>
    <p:sldLayoutId id="2147484089" r:id="rId9"/>
    <p:sldLayoutId id="2147484090" r:id="rId10"/>
    <p:sldLayoutId id="214748409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3600" kern="1200" cap="all" spc="-6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spcAft>
          <a:spcPts val="600"/>
        </a:spcAft>
        <a:buFont typeface="Arial" pitchFamily="34" charset="0"/>
        <a:buNone/>
        <a:defRPr sz="20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6.xml"/><Relationship Id="rId4" Type="http://schemas.openxmlformats.org/officeDocument/2006/relationships/chart" Target="../charts/chart5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https://ru.wikipedia.org/wiki/%D0%9C%D0%B5%D0%BB%D1%8C%D0%BD%D0%B8%D1%87%D0%BD%D1%8B%D0%B5_%D0%A0%D1%83%D1%87%D1%8C%D0%B8" TargetMode="External"/><Relationship Id="rId13" Type="http://schemas.openxmlformats.org/officeDocument/2006/relationships/hyperlink" Target="https://ru.wikipedia.org/wiki/%D0%A2%D1%80%D0%B0%D0%BA%D1%82%D0%BE%D1%80%D0%BD%D0%BE%D0%B5_(%D0%9B%D0%B5%D0%BD%D0%B8%D0%BD%D0%B3%D1%80%D0%B0%D0%B4%D1%81%D0%BA%D0%B0%D1%8F_%D0%BE%D0%B1%D0%BB%D0%B0%D1%81%D1%82%D1%8C)" TargetMode="External"/><Relationship Id="rId3" Type="http://schemas.openxmlformats.org/officeDocument/2006/relationships/image" Target="../media/image3.gif"/><Relationship Id="rId7" Type="http://schemas.openxmlformats.org/officeDocument/2006/relationships/hyperlink" Target="https://ru.wikipedia.org/wiki/%D0%9C%D0%B0%D0%BB%D0%B0%D1%8F_%D0%93%D0%BE%D1%80%D0%BA%D0%B0_(%D0%9B%D0%B5%D0%BD%D0%B8%D0%BD%D0%B3%D1%80%D0%B0%D0%B4%D1%81%D0%BA%D0%B0%D1%8F_%D0%BE%D0%B1%D0%BB%D0%B0%D1%81%D1%82%D1%8C)" TargetMode="External"/><Relationship Id="rId12" Type="http://schemas.openxmlformats.org/officeDocument/2006/relationships/hyperlink" Target="https://ru.wikipedia.org/wiki/%D0%A1%D0%BE%D0%BB%D0%BE%D0%B2%D1%8C%D1%91%D0%B2%D0%BA%D0%B0_(%D0%9B%D0%B5%D0%BD%D0%B8%D0%BD%D0%B3%D1%80%D0%B0%D0%B4%D1%81%D0%BA%D0%B0%D1%8F_%D0%BE%D0%B1%D0%BB%D0%B0%D1%81%D1%82%D1%8C)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Relationship Id="rId6" Type="http://schemas.openxmlformats.org/officeDocument/2006/relationships/hyperlink" Target="https://ru.wikipedia.org/wiki/%D0%9A%D1%83%D1%82%D1%83%D0%B7%D0%BE%D0%B2%D1%81%D0%BA%D0%BE%D0%B5" TargetMode="External"/><Relationship Id="rId11" Type="http://schemas.openxmlformats.org/officeDocument/2006/relationships/hyperlink" Target="https://ru.wikipedia.org/wiki/%D0%A1%D0%BE%D0%BB%D0%BD%D0%B5%D1%87%D0%BD%D0%BE%D0%B5_(%D0%9B%D0%B5%D0%BD%D0%B8%D0%BD%D0%B3%D1%80%D0%B0%D0%B4%D1%81%D0%BA%D0%B0%D1%8F_%D0%BE%D0%B1%D0%BB%D0%B0%D1%81%D1%82%D1%8C)" TargetMode="External"/><Relationship Id="rId5" Type="http://schemas.openxmlformats.org/officeDocument/2006/relationships/hyperlink" Target="https://ru.wikipedia.org/wiki/%D0%9A%D1%80%D0%B0%D1%81%D0%BD%D0%BE%D0%B5_(%D0%9B%D0%B5%D0%BD%D0%B8%D0%BD%D0%B3%D1%80%D0%B0%D0%B4%D1%81%D0%BA%D0%B0%D1%8F_%D0%BE%D0%B1%D0%BB%D0%B0%D1%81%D1%82%D1%8C)" TargetMode="External"/><Relationship Id="rId15" Type="http://schemas.openxmlformats.org/officeDocument/2006/relationships/hyperlink" Target="https://ru.wikipedia.org/wiki/%D0%A6%D0%B2%D0%B5%D1%82%D0%BA%D0%BE%D0%B2%D0%BE_(%D0%9B%D0%B5%D0%BD%D0%B8%D0%BD%D0%B3%D1%80%D0%B0%D0%B4%D1%81%D0%BA%D0%B0%D1%8F_%D0%BE%D0%B1%D0%BB%D0%B0%D1%81%D1%82%D1%8C)" TargetMode="External"/><Relationship Id="rId10" Type="http://schemas.openxmlformats.org/officeDocument/2006/relationships/hyperlink" Target="https://ru.wikipedia.org/wiki/%D0%9F%D0%BB%D0%BE%D0%B4%D0%BE%D0%B2%D0%BE%D0%B5_(%D0%9B%D0%B5%D0%BD%D0%B8%D0%BD%D0%B3%D1%80%D0%B0%D0%B4%D1%81%D0%BA%D0%B0%D1%8F_%D0%BE%D0%B1%D0%BB%D0%B0%D1%81%D1%82%D1%8C)" TargetMode="External"/><Relationship Id="rId4" Type="http://schemas.openxmlformats.org/officeDocument/2006/relationships/hyperlink" Target="https://ru.wikipedia.org/wiki/%D0%92%D0%B5%D1%81%D0%BD%D0%B8%D0%BD%D0%BE_(%D0%9B%D0%B5%D0%BD%D0%B8%D0%BD%D0%B3%D1%80%D0%B0%D0%B4%D1%81%D0%BA%D0%B0%D1%8F_%D0%BE%D0%B1%D0%BB%D0%B0%D1%81%D1%82%D1%8C)" TargetMode="External"/><Relationship Id="rId9" Type="http://schemas.openxmlformats.org/officeDocument/2006/relationships/hyperlink" Target="https://ru.wikipedia.org/wiki/%D0%9E%D1%82%D1%80%D0%B0%D0%B4%D0%BD%D0%BE%D0%B5_(%D0%9F%D1%80%D0%B8%D0%BE%D0%B7%D0%B5%D1%80%D1%81%D0%BA%D0%B8%D0%B9_%D1%80%D0%B0%D0%B9%D0%BE%D0%BD)" TargetMode="External"/><Relationship Id="rId14" Type="http://schemas.openxmlformats.org/officeDocument/2006/relationships/hyperlink" Target="https://ru.wikipedia.org/wiki/%D0%A3%D1%80%D0%B0%D0%BB%D1%8C%D1%81%D0%BA%D0%BE%D0%B5_(%D0%9B%D0%B5%D0%BD%D0%B8%D0%BD%D0%B3%D1%80%D0%B0%D0%B4%D1%81%D0%BA%D0%B0%D1%8F_%D0%BE%D0%B1%D0%BB%D0%B0%D1%81%D1%82%D1%8C)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8.emf"/><Relationship Id="rId4" Type="http://schemas.openxmlformats.org/officeDocument/2006/relationships/oleObject" Target="../embeddings/_____Microsoft_Excel_97-20031.xls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9552" y="404664"/>
            <a:ext cx="8132440" cy="1224136"/>
          </a:xfrm>
        </p:spPr>
        <p:txBody>
          <a:bodyPr>
            <a:noAutofit/>
          </a:bodyPr>
          <a:lstStyle/>
          <a:p>
            <a:pPr algn="ctr"/>
            <a:r>
              <a:rPr lang="ru-RU" sz="1400" b="1" cap="none" dirty="0" smtClean="0">
                <a:solidFill>
                  <a:schemeClr val="tx2">
                    <a:lumMod val="75000"/>
                  </a:schemeClr>
                </a:solidFill>
              </a:rPr>
              <a:t>К </a:t>
            </a:r>
            <a:r>
              <a:rPr lang="ru-RU" sz="1400" b="1" cap="none" dirty="0">
                <a:solidFill>
                  <a:schemeClr val="tx2">
                    <a:lumMod val="75000"/>
                  </a:schemeClr>
                </a:solidFill>
              </a:rPr>
              <a:t>проекту решения Совета депутатов </a:t>
            </a:r>
            <a:r>
              <a:rPr lang="ru-RU" sz="1400" b="1" cap="none" dirty="0" smtClean="0">
                <a:solidFill>
                  <a:schemeClr val="tx2">
                    <a:lumMod val="75000"/>
                  </a:schemeClr>
                </a:solidFill>
              </a:rPr>
              <a:t>Плодовского сельского </a:t>
            </a:r>
            <a:r>
              <a:rPr lang="ru-RU" sz="1400" b="1" cap="none" dirty="0">
                <a:solidFill>
                  <a:schemeClr val="tx2">
                    <a:lumMod val="75000"/>
                  </a:schemeClr>
                </a:solidFill>
              </a:rPr>
              <a:t>поселения Приозерского муниципального района Ленинградской области  «О бюджете </a:t>
            </a:r>
            <a:r>
              <a:rPr lang="ru-RU" sz="1400" b="1" cap="none" dirty="0" smtClean="0">
                <a:solidFill>
                  <a:schemeClr val="tx2">
                    <a:lumMod val="75000"/>
                  </a:schemeClr>
                </a:solidFill>
              </a:rPr>
              <a:t>Плодовского </a:t>
            </a:r>
            <a:r>
              <a:rPr lang="ru-RU" sz="1400" b="1" cap="none" dirty="0">
                <a:solidFill>
                  <a:schemeClr val="tx2">
                    <a:lumMod val="75000"/>
                  </a:schemeClr>
                </a:solidFill>
              </a:rPr>
              <a:t>сельского поселения Приозерского муниципального района на </a:t>
            </a:r>
            <a:r>
              <a:rPr lang="ru-RU" sz="1400" b="1" cap="none" dirty="0" smtClean="0">
                <a:solidFill>
                  <a:schemeClr val="tx2">
                    <a:lumMod val="75000"/>
                  </a:schemeClr>
                </a:solidFill>
              </a:rPr>
              <a:t>2026 </a:t>
            </a:r>
            <a:r>
              <a:rPr lang="ru-RU" sz="1400" b="1" cap="none" dirty="0">
                <a:solidFill>
                  <a:schemeClr val="tx2">
                    <a:lumMod val="75000"/>
                  </a:schemeClr>
                </a:solidFill>
              </a:rPr>
              <a:t>- </a:t>
            </a:r>
            <a:r>
              <a:rPr lang="ru-RU" sz="1400" b="1" cap="none" dirty="0" smtClean="0">
                <a:solidFill>
                  <a:schemeClr val="tx2">
                    <a:lumMod val="75000"/>
                  </a:schemeClr>
                </a:solidFill>
              </a:rPr>
              <a:t>2028 </a:t>
            </a:r>
            <a:r>
              <a:rPr lang="ru-RU" sz="1400" b="1" cap="none" dirty="0">
                <a:solidFill>
                  <a:schemeClr val="tx2">
                    <a:lumMod val="75000"/>
                  </a:schemeClr>
                </a:solidFill>
              </a:rPr>
              <a:t>годы»</a:t>
            </a:r>
          </a:p>
        </p:txBody>
      </p:sp>
      <p:pic>
        <p:nvPicPr>
          <p:cNvPr id="5" name="Picture 2" descr="C:\Users\Mylnikova-IA\Desktop\ОЦЕНКА КАЧЕСТВА ПО ПОСЕЛЕНИЯМ 2024\БЮДЖЕТ ДЛЯ ГРАЖДАН\картинка(11)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1556792"/>
            <a:ext cx="7992888" cy="4570683"/>
          </a:xfrm>
          <a:prstGeom prst="rect">
            <a:avLst/>
          </a:prstGeom>
          <a:noFill/>
          <a:scene3d>
            <a:camera prst="orthographicFront"/>
            <a:lightRig rig="threePt" dir="t"/>
          </a:scene3d>
          <a:sp3d>
            <a:bevelT/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1"/>
          <p:cNvSpPr txBox="1">
            <a:spLocks/>
          </p:cNvSpPr>
          <p:nvPr/>
        </p:nvSpPr>
        <p:spPr>
          <a:xfrm>
            <a:off x="899592" y="332656"/>
            <a:ext cx="7128792" cy="792088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lIns="45720" tIns="0" rIns="45720" bIns="0" anchor="b" anchorCtr="0"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3800" b="1" kern="1200" cap="all" baseline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solidFill>
                  <a:schemeClr val="dk1"/>
                </a:solidFill>
                <a:effectLst/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algn="ctr"/>
            <a:r>
              <a:rPr lang="ru-RU" sz="1600" spc="-60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j-ea"/>
                <a:cs typeface="+mj-cs"/>
              </a:rPr>
              <a:t>Структура </a:t>
            </a:r>
            <a:r>
              <a:rPr lang="ru-RU" sz="1600" spc="-6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j-ea"/>
                <a:cs typeface="+mj-cs"/>
              </a:rPr>
              <a:t> неналоговых </a:t>
            </a:r>
            <a:r>
              <a:rPr lang="ru-RU" sz="1600" spc="-60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j-ea"/>
                <a:cs typeface="+mj-cs"/>
              </a:rPr>
              <a:t>доходов  местного бюджета </a:t>
            </a:r>
            <a:br>
              <a:rPr lang="ru-RU" sz="1600" spc="-60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j-ea"/>
                <a:cs typeface="+mj-cs"/>
              </a:rPr>
            </a:br>
            <a:r>
              <a:rPr lang="ru-RU" sz="1600" spc="-6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j-ea"/>
                <a:cs typeface="+mj-cs"/>
              </a:rPr>
              <a:t>на </a:t>
            </a:r>
            <a:r>
              <a:rPr lang="ru-RU" sz="1600" spc="-6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j-ea"/>
                <a:cs typeface="+mj-cs"/>
              </a:rPr>
              <a:t>2025 </a:t>
            </a:r>
            <a:r>
              <a:rPr lang="ru-RU" sz="1600" spc="-6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j-ea"/>
                <a:cs typeface="+mj-cs"/>
              </a:rPr>
              <a:t>-</a:t>
            </a:r>
            <a:r>
              <a:rPr lang="ru-RU" sz="1600" spc="-6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j-ea"/>
                <a:cs typeface="+mj-cs"/>
              </a:rPr>
              <a:t>2028 </a:t>
            </a:r>
            <a:r>
              <a:rPr lang="ru-RU" sz="1600" spc="-60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j-ea"/>
                <a:cs typeface="+mj-cs"/>
              </a:rPr>
              <a:t>годы  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827584" y="5229200"/>
            <a:ext cx="72008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/>
              <a:t> </a:t>
            </a:r>
            <a:r>
              <a:rPr lang="ru-RU" dirty="0" smtClean="0"/>
              <a:t>    </a:t>
            </a:r>
            <a:endParaRPr lang="ru-RU" sz="1200" b="1" dirty="0">
              <a:solidFill>
                <a:srgbClr val="002060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827584" y="5301208"/>
            <a:ext cx="7632848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100" b="1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В </a:t>
            </a:r>
            <a:r>
              <a:rPr lang="ru-RU" sz="1100" b="1" dirty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структуре неналоговых доходов местного бюджета наибольший удельный вес в </a:t>
            </a:r>
            <a:r>
              <a:rPr lang="ru-RU" sz="1100" b="1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2026 </a:t>
            </a:r>
            <a:r>
              <a:rPr lang="ru-RU" sz="1100" b="1" dirty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году </a:t>
            </a:r>
            <a:r>
              <a:rPr lang="ru-RU" sz="1100" b="1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будут занимать:</a:t>
            </a:r>
            <a:endParaRPr lang="ru-RU" sz="1100" b="1" dirty="0">
              <a:solidFill>
                <a:schemeClr val="tx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just"/>
            <a:r>
              <a:rPr lang="ru-RU" sz="1100" b="1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- «Доходы от оказания платных услуг и компенсации затрат государства» </a:t>
            </a:r>
            <a:r>
              <a:rPr lang="ru-RU" sz="1100" b="1" dirty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  </a:t>
            </a:r>
            <a:r>
              <a:rPr lang="ru-RU" sz="1100" b="1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49,5% </a:t>
            </a:r>
            <a:r>
              <a:rPr lang="ru-RU" sz="1100" b="1" dirty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от общей суммы прогноза неналоговых поступлений. </a:t>
            </a:r>
          </a:p>
        </p:txBody>
      </p:sp>
      <p:graphicFrame>
        <p:nvGraphicFramePr>
          <p:cNvPr id="7" name="Диаграмм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20084989"/>
              </p:ext>
            </p:extLst>
          </p:nvPr>
        </p:nvGraphicFramePr>
        <p:xfrm>
          <a:off x="755576" y="1340768"/>
          <a:ext cx="7776864" cy="38164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>
            <a:spLocks noGrp="1"/>
          </p:cNvSpPr>
          <p:nvPr>
            <p:ph type="title"/>
          </p:nvPr>
        </p:nvSpPr>
        <p:spPr>
          <a:xfrm>
            <a:off x="1187624" y="476672"/>
            <a:ext cx="6264696" cy="641830"/>
          </a:xfrm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ctr">
              <a:lnSpc>
                <a:spcPct val="100000"/>
              </a:lnSpc>
            </a:pPr>
            <a:r>
              <a:rPr lang="ru-RU" sz="2400" dirty="0" smtClean="0">
                <a:solidFill>
                  <a:schemeClr val="accent6">
                    <a:lumMod val="50000"/>
                  </a:schemeClr>
                </a:solidFill>
              </a:rPr>
              <a:t>   </a:t>
            </a:r>
            <a:r>
              <a:rPr lang="ru-RU" sz="1600" b="1" dirty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j-ea"/>
                <a:cs typeface="+mj-cs"/>
              </a:rPr>
              <a:t>Безвозмездные поступления от других бюджетов бюджетной системы РФ</a:t>
            </a:r>
          </a:p>
        </p:txBody>
      </p:sp>
      <p:graphicFrame>
        <p:nvGraphicFramePr>
          <p:cNvPr id="9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47087443"/>
              </p:ext>
            </p:extLst>
          </p:nvPr>
        </p:nvGraphicFramePr>
        <p:xfrm>
          <a:off x="611560" y="1556792"/>
          <a:ext cx="7542256" cy="4675597"/>
        </p:xfrm>
        <a:graphic>
          <a:graphicData uri="http://schemas.openxmlformats.org/drawingml/2006/table">
            <a:tbl>
              <a:tblPr firstRow="1" bandRow="1">
                <a:effectLst>
                  <a:innerShdw blurRad="114300">
                    <a:prstClr val="black"/>
                  </a:innerShdw>
                </a:effectLst>
                <a:tableStyleId>{5C22544A-7EE6-4342-B048-85BDC9FD1C3A}</a:tableStyleId>
              </a:tblPr>
              <a:tblGrid>
                <a:gridCol w="1781616"/>
                <a:gridCol w="792088"/>
                <a:gridCol w="648072"/>
                <a:gridCol w="792088"/>
                <a:gridCol w="648072"/>
                <a:gridCol w="792088"/>
                <a:gridCol w="648072"/>
                <a:gridCol w="792088"/>
                <a:gridCol w="648072"/>
              </a:tblGrid>
              <a:tr h="582115">
                <a:tc rowSpan="2"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Безвозмездные</a:t>
                      </a:r>
                      <a:r>
                        <a:rPr lang="ru-RU" sz="1200" b="1" baseline="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  поступления</a:t>
                      </a:r>
                      <a:endParaRPr lang="ru-RU" sz="1200" b="1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sz="1200" b="1" baseline="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2025</a:t>
                      </a:r>
                    </a:p>
                    <a:p>
                      <a:pPr algn="ctr"/>
                      <a:r>
                        <a:rPr lang="ru-RU" sz="1200" b="1" baseline="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(утвержденный план)</a:t>
                      </a:r>
                      <a:endParaRPr lang="ru-RU" sz="1200" b="1" baseline="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sz="1200" b="1" baseline="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Прогноз </a:t>
                      </a:r>
                    </a:p>
                    <a:p>
                      <a:pPr algn="ctr"/>
                      <a:r>
                        <a:rPr lang="ru-RU" sz="1200" b="1" baseline="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на 2026 </a:t>
                      </a:r>
                      <a:endParaRPr lang="ru-RU" sz="1200" b="1" baseline="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sz="1200" b="1" baseline="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Прогноз </a:t>
                      </a:r>
                    </a:p>
                    <a:p>
                      <a:pPr algn="ctr"/>
                      <a:r>
                        <a:rPr lang="ru-RU" sz="1200" b="1" baseline="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на 2027 </a:t>
                      </a:r>
                      <a:endParaRPr lang="ru-RU" sz="1200" b="1" baseline="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sz="1200" b="1" baseline="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Прогноз </a:t>
                      </a:r>
                    </a:p>
                    <a:p>
                      <a:pPr algn="ctr"/>
                      <a:r>
                        <a:rPr lang="ru-RU" sz="1200" b="1" baseline="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на 2028 </a:t>
                      </a:r>
                      <a:endParaRPr lang="ru-RU" sz="1200" b="1" baseline="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0493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b="1" baseline="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сумма</a:t>
                      </a:r>
                      <a:endParaRPr lang="ru-RU" sz="1000" b="1" baseline="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b="1" baseline="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доля (%)</a:t>
                      </a:r>
                      <a:endParaRPr lang="ru-RU" sz="1000" b="1" baseline="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b="1" baseline="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сумма</a:t>
                      </a:r>
                      <a:endParaRPr lang="ru-RU" sz="1000" b="1" baseline="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b="1" baseline="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доля</a:t>
                      </a:r>
                    </a:p>
                    <a:p>
                      <a:pPr algn="ctr"/>
                      <a:r>
                        <a:rPr lang="ru-RU" sz="1000" b="1" baseline="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(%)</a:t>
                      </a:r>
                      <a:endParaRPr lang="ru-RU" sz="1000" b="1" baseline="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b="1" baseline="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сумма</a:t>
                      </a:r>
                      <a:endParaRPr lang="ru-RU" sz="1000" b="1" baseline="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b="1" baseline="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доля</a:t>
                      </a:r>
                    </a:p>
                    <a:p>
                      <a:pPr algn="ctr"/>
                      <a:r>
                        <a:rPr lang="ru-RU" sz="1000" b="1" baseline="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(%)</a:t>
                      </a:r>
                      <a:endParaRPr lang="ru-RU" sz="1000" b="1" baseline="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b="1" baseline="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сумма</a:t>
                      </a:r>
                      <a:endParaRPr lang="ru-RU" sz="1000" b="1" baseline="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b="1" baseline="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доля</a:t>
                      </a:r>
                    </a:p>
                    <a:p>
                      <a:pPr algn="ctr"/>
                      <a:r>
                        <a:rPr lang="ru-RU" sz="1000" b="1" baseline="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(%)</a:t>
                      </a:r>
                      <a:endParaRPr lang="ru-RU" sz="1000" b="1" baseline="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</a:tr>
              <a:tr h="596869">
                <a:tc>
                  <a:txBody>
                    <a:bodyPr/>
                    <a:lstStyle/>
                    <a:p>
                      <a:pPr algn="l"/>
                      <a:r>
                        <a:rPr kumimoji="0" lang="ru-RU" sz="1000" b="1" i="0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Дотации бюджетам бюджетной системы РФ</a:t>
                      </a:r>
                      <a:endParaRPr kumimoji="0" lang="ru-RU" sz="1000" b="1" i="0" kern="120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10 527,2</a:t>
                      </a:r>
                    </a:p>
                  </a:txBody>
                  <a:tcPr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15,5%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11 850,2</a:t>
                      </a:r>
                    </a:p>
                  </a:txBody>
                  <a:tcPr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33,7%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000" b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11 101,0</a:t>
                      </a:r>
                      <a:endParaRPr lang="ru-RU" sz="1000" b="1" kern="120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ru-RU" sz="1000" b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 66,4%</a:t>
                      </a:r>
                      <a:endParaRPr lang="ru-RU" sz="1000" b="1" kern="120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000" b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11 422,5</a:t>
                      </a:r>
                      <a:endParaRPr lang="ru-RU" sz="1000" b="1" kern="120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000" b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66,2%</a:t>
                      </a:r>
                      <a:endParaRPr lang="ru-RU" sz="1000" b="1" kern="120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518358">
                <a:tc>
                  <a:txBody>
                    <a:bodyPr/>
                    <a:lstStyle/>
                    <a:p>
                      <a:pPr algn="l"/>
                      <a:r>
                        <a:rPr kumimoji="0" lang="ru-RU" sz="1000" b="1" i="0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Субсидии</a:t>
                      </a:r>
                      <a:r>
                        <a:rPr kumimoji="0" lang="ru-RU" sz="1000" b="1" i="0" kern="12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kumimoji="0" lang="ru-RU" sz="1000" b="1" i="0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бюджетам бюджетной системы РФ</a:t>
                      </a:r>
                      <a:endParaRPr kumimoji="0" lang="ru-RU" sz="1000" b="1" i="0" kern="120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23 918,8</a:t>
                      </a:r>
                    </a:p>
                  </a:txBody>
                  <a:tcPr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35,3%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7 704,1</a:t>
                      </a:r>
                    </a:p>
                  </a:txBody>
                  <a:tcPr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21,9%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ru-RU" sz="1000" b="1" i="0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4 978,3</a:t>
                      </a:r>
                    </a:p>
                  </a:txBody>
                  <a:tcPr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ru-RU" sz="1000" b="1" i="0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29,8%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ru-RU" sz="1000" b="1" i="0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5 028,3</a:t>
                      </a:r>
                    </a:p>
                  </a:txBody>
                  <a:tcPr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ru-RU" sz="1000" b="1" i="0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29,2%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469953">
                <a:tc>
                  <a:txBody>
                    <a:bodyPr/>
                    <a:lstStyle/>
                    <a:p>
                      <a:pPr algn="l"/>
                      <a:r>
                        <a:rPr kumimoji="0" lang="ru-RU" sz="1000" b="1" i="0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Субвенции бюджетам бюджетной системы РФ</a:t>
                      </a:r>
                      <a:endParaRPr kumimoji="0" lang="ru-RU" sz="1000" b="1" i="0" kern="120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ru-RU" sz="1000" b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410,4</a:t>
                      </a:r>
                      <a:endParaRPr kumimoji="0" lang="ru-RU" sz="1000" b="1" kern="120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ru-RU" sz="1000" b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0,6%</a:t>
                      </a:r>
                      <a:endParaRPr kumimoji="0" lang="ru-RU" sz="1000" b="1" kern="120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ru-RU" sz="1000" b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569,4</a:t>
                      </a:r>
                      <a:endParaRPr kumimoji="0" lang="ru-RU" sz="1000" b="1" kern="120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ru-RU" sz="1000" b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1,6%</a:t>
                      </a:r>
                      <a:endParaRPr kumimoji="0" lang="ru-RU" sz="1000" b="1" kern="120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ru-RU" sz="1000" b="1" i="0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632,8</a:t>
                      </a:r>
                      <a:endParaRPr kumimoji="0" lang="ru-RU" sz="1000" b="1" i="0" kern="120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ru-RU" sz="1000" b="1" i="0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3,8%</a:t>
                      </a:r>
                      <a:endParaRPr kumimoji="0" lang="ru-RU" sz="1000" b="1" i="0" kern="120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ru-RU" sz="1000" b="1" i="0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799,9</a:t>
                      </a:r>
                      <a:endParaRPr kumimoji="0" lang="ru-RU" sz="1000" b="1" i="0" kern="120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ru-RU" sz="1000" b="1" i="0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4,6%</a:t>
                      </a:r>
                      <a:endParaRPr kumimoji="0" lang="ru-RU" sz="1000" b="1" i="0" kern="120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465665">
                <a:tc>
                  <a:txBody>
                    <a:bodyPr/>
                    <a:lstStyle/>
                    <a:p>
                      <a:pPr algn="l"/>
                      <a:r>
                        <a:rPr kumimoji="0" lang="ru-RU" sz="1000" b="1" i="0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Иные межбюджетные трансферты</a:t>
                      </a:r>
                      <a:endParaRPr kumimoji="0" lang="ru-RU" sz="1000" b="1" i="0" kern="120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ru-RU" sz="1000" b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32 958,2</a:t>
                      </a:r>
                      <a:endParaRPr kumimoji="0" lang="ru-RU" sz="1000" b="1" kern="120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ru-RU" sz="1000" b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48,6%</a:t>
                      </a:r>
                      <a:endParaRPr kumimoji="0" lang="ru-RU" sz="1000" b="1" kern="120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ru-RU" sz="1000" b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15 000,0</a:t>
                      </a:r>
                      <a:endParaRPr kumimoji="0" lang="ru-RU" sz="1000" b="1" kern="120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ru-RU" sz="1000" b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42,7%</a:t>
                      </a:r>
                      <a:endParaRPr kumimoji="0" lang="ru-RU" sz="1000" b="1" kern="120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ru-RU" sz="1000" b="1" i="0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0,0</a:t>
                      </a:r>
                      <a:endParaRPr kumimoji="0" lang="ru-RU" sz="1000" b="1" i="0" kern="120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ru-RU" sz="1000" b="1" i="0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0,0</a:t>
                      </a:r>
                      <a:endParaRPr kumimoji="0" lang="ru-RU" sz="1000" b="1" i="0" kern="120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ru-RU" sz="1000" b="1" i="0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0,0</a:t>
                      </a:r>
                      <a:endParaRPr kumimoji="0" lang="ru-RU" sz="1000" b="1" i="0" kern="120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ru-RU" sz="1000" b="1" i="0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0,0</a:t>
                      </a:r>
                      <a:endParaRPr kumimoji="0" lang="ru-RU" sz="1000" b="1" i="0" kern="120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465665">
                <a:tc>
                  <a:txBody>
                    <a:bodyPr/>
                    <a:lstStyle/>
                    <a:p>
                      <a:pPr algn="l"/>
                      <a:r>
                        <a:rPr kumimoji="0" lang="ru-RU" sz="1000" b="1" i="0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Безвозмездные</a:t>
                      </a:r>
                      <a:r>
                        <a:rPr kumimoji="0" lang="ru-RU" sz="1000" b="1" i="0" kern="12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поступления  от государственных (муниципальных) организаций</a:t>
                      </a:r>
                      <a:endParaRPr kumimoji="0" lang="ru-RU" sz="1000" b="1" i="0" kern="120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ru-RU" sz="1000" b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0,0</a:t>
                      </a:r>
                      <a:endParaRPr kumimoji="0" lang="ru-RU" sz="1000" b="1" kern="120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ru-RU" sz="1000" b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0,0</a:t>
                      </a:r>
                      <a:endParaRPr kumimoji="0" lang="ru-RU" sz="1000" b="1" kern="120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ru-RU" sz="1000" b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0,0</a:t>
                      </a:r>
                      <a:endParaRPr kumimoji="0" lang="ru-RU" sz="1000" b="1" kern="120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ru-RU" sz="1000" b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0,0%</a:t>
                      </a:r>
                      <a:endParaRPr kumimoji="0" lang="ru-RU" sz="1000" b="1" kern="120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ru-RU" sz="1000" b="1" i="0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0,0</a:t>
                      </a:r>
                      <a:endParaRPr kumimoji="0" lang="ru-RU" sz="1000" b="1" i="0" kern="120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ru-RU" sz="1000" b="1" i="0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0,0</a:t>
                      </a:r>
                      <a:endParaRPr kumimoji="0" lang="ru-RU" sz="1000" b="1" i="0" kern="120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ru-RU" sz="1000" b="1" i="0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0,0</a:t>
                      </a:r>
                      <a:endParaRPr kumimoji="0" lang="ru-RU" sz="1000" b="1" i="0" kern="120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ru-RU" sz="1000" b="1" i="0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0,0</a:t>
                      </a:r>
                      <a:endParaRPr kumimoji="0" lang="ru-RU" sz="1000" b="1" i="0" kern="120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26299">
                <a:tc>
                  <a:txBody>
                    <a:bodyPr/>
                    <a:lstStyle/>
                    <a:p>
                      <a:pPr algn="l"/>
                      <a:r>
                        <a:rPr kumimoji="0" lang="ru-RU" sz="1000" b="1" i="0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ВСЕГО:</a:t>
                      </a:r>
                      <a:endParaRPr kumimoji="0" lang="ru-RU" sz="1000" b="1" i="0" kern="120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kumimoji="0" lang="ru-RU" sz="1100" b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67 814,6</a:t>
                      </a:r>
                      <a:endParaRPr kumimoji="0" lang="ru-RU" sz="1100" b="1" kern="120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000" b="1" dirty="0" smtClean="0"/>
                        <a:t>100,0%</a:t>
                      </a:r>
                      <a:endParaRPr lang="ru-RU" sz="1000" b="1" dirty="0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ru-RU" sz="1100" b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35 123,7</a:t>
                      </a:r>
                      <a:endParaRPr kumimoji="0" lang="ru-RU" sz="1100" b="1" kern="120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ru-RU" sz="1000" b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100,0%</a:t>
                      </a:r>
                      <a:endParaRPr kumimoji="0" lang="ru-RU" sz="1000" b="1" kern="120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ru-RU" sz="1100" b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16 712,1</a:t>
                      </a:r>
                      <a:endParaRPr kumimoji="0" lang="ru-RU" sz="1100" b="1" kern="120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ru-RU" sz="1000" b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100,0%</a:t>
                      </a:r>
                      <a:endParaRPr kumimoji="0" lang="ru-RU" sz="1000" b="1" kern="120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ru-RU" sz="1100" b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17 250,7</a:t>
                      </a:r>
                      <a:endParaRPr kumimoji="0" lang="ru-RU" sz="1100" b="1" kern="120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ru-RU" sz="1000" b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100,0%</a:t>
                      </a:r>
                      <a:endParaRPr kumimoji="0" lang="ru-RU" sz="1000" b="1" kern="120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63688" y="476672"/>
            <a:ext cx="5343506" cy="785846"/>
          </a:xfrm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ctr">
              <a:lnSpc>
                <a:spcPct val="100000"/>
              </a:lnSpc>
            </a:pPr>
            <a:r>
              <a:rPr lang="ru-RU" sz="2400" dirty="0" smtClean="0">
                <a:solidFill>
                  <a:schemeClr val="accent6">
                    <a:lumMod val="50000"/>
                  </a:schemeClr>
                </a:solidFill>
              </a:rPr>
              <a:t>  </a:t>
            </a:r>
            <a:r>
              <a:rPr lang="ru-RU" sz="1600" b="1" dirty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j-ea"/>
                <a:cs typeface="+mj-cs"/>
              </a:rPr>
              <a:t>СТРУКТУРА БЕЗВОЗМЕЗДНЫХ ПОСТУПЛЕНИЙ</a:t>
            </a:r>
            <a:r>
              <a:rPr lang="en-US" sz="1600" b="1" dirty="0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j-ea"/>
                <a:cs typeface="+mj-cs"/>
              </a:rPr>
              <a:t> </a:t>
            </a:r>
            <a:r>
              <a:rPr lang="ru-RU" sz="1600" b="1" dirty="0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j-ea"/>
                <a:cs typeface="+mj-cs"/>
              </a:rPr>
              <a:t>  </a:t>
            </a:r>
            <a:br>
              <a:rPr lang="ru-RU" sz="1600" b="1" dirty="0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j-ea"/>
                <a:cs typeface="+mj-cs"/>
              </a:rPr>
            </a:br>
            <a:r>
              <a:rPr lang="ru-RU" sz="1600" b="1" dirty="0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j-ea"/>
                <a:cs typeface="+mj-cs"/>
              </a:rPr>
              <a:t>2026 год</a:t>
            </a:r>
            <a:endParaRPr lang="ru-RU" sz="1600" b="1" dirty="0">
              <a:ln w="500">
                <a:solidFill>
                  <a:schemeClr val="tx2">
                    <a:shade val="20000"/>
                    <a:satMod val="120000"/>
                  </a:schemeClr>
                </a:solidFill>
              </a:ln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+mj-ea"/>
              <a:cs typeface="+mj-cs"/>
            </a:endParaRPr>
          </a:p>
        </p:txBody>
      </p:sp>
      <p:graphicFrame>
        <p:nvGraphicFramePr>
          <p:cNvPr id="8" name="Содержимое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70183111"/>
              </p:ext>
            </p:extLst>
          </p:nvPr>
        </p:nvGraphicFramePr>
        <p:xfrm>
          <a:off x="457200" y="1484784"/>
          <a:ext cx="7715200" cy="49685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: скругленные углы 2">
            <a:extLst>
              <a:ext uri="{FF2B5EF4-FFF2-40B4-BE49-F238E27FC236}">
                <a16:creationId xmlns:a16="http://schemas.microsoft.com/office/drawing/2014/main" xmlns="" id="{69C42907-1C45-4288-92BB-E65BEB9FE8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3568" y="332656"/>
            <a:ext cx="7560840" cy="936104"/>
          </a:xfrm>
          <a:prstGeom prst="roundRect">
            <a:avLst/>
          </a:prstGeom>
          <a:ln/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>
            <a:normAutofit/>
          </a:bodyPr>
          <a:lstStyle/>
          <a:p>
            <a:pPr algn="ctr">
              <a:lnSpc>
                <a:spcPct val="100000"/>
              </a:lnSpc>
            </a:pPr>
            <a:r>
              <a:rPr lang="ru-RU" sz="1600" b="1" dirty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j-ea"/>
                <a:cs typeface="+mj-cs"/>
              </a:rPr>
              <a:t>Распределение бюджетных ассигнований по разделам бюджетной классификации на </a:t>
            </a:r>
            <a:r>
              <a:rPr lang="ru-RU" sz="1600" b="1" dirty="0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j-ea"/>
                <a:cs typeface="+mj-cs"/>
              </a:rPr>
              <a:t>2026 </a:t>
            </a:r>
            <a:r>
              <a:rPr lang="ru-RU" sz="1600" b="1" dirty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j-ea"/>
                <a:cs typeface="+mj-cs"/>
              </a:rPr>
              <a:t>год  </a:t>
            </a:r>
            <a:br>
              <a:rPr lang="ru-RU" sz="1600" b="1" dirty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j-ea"/>
                <a:cs typeface="+mj-cs"/>
              </a:rPr>
            </a:br>
            <a:r>
              <a:rPr lang="ru-RU" sz="1600" b="1" dirty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j-ea"/>
                <a:cs typeface="+mj-cs"/>
              </a:rPr>
              <a:t>и плановый период </a:t>
            </a:r>
            <a:r>
              <a:rPr lang="ru-RU" sz="1600" b="1" dirty="0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j-ea"/>
                <a:cs typeface="+mj-cs"/>
              </a:rPr>
              <a:t>2027-2028 </a:t>
            </a:r>
            <a:r>
              <a:rPr lang="ru-RU" sz="1600" b="1" dirty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j-ea"/>
                <a:cs typeface="+mj-cs"/>
              </a:rPr>
              <a:t>годов </a:t>
            </a:r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1052550"/>
              </p:ext>
            </p:extLst>
          </p:nvPr>
        </p:nvGraphicFramePr>
        <p:xfrm>
          <a:off x="755576" y="1412776"/>
          <a:ext cx="7499176" cy="5172304"/>
        </p:xfrm>
        <a:graphic>
          <a:graphicData uri="http://schemas.openxmlformats.org/drawingml/2006/table">
            <a:tbl>
              <a:tblPr firstRow="1" bandRow="1">
                <a:effectLst>
                  <a:innerShdw blurRad="114300">
                    <a:prstClr val="black"/>
                  </a:innerShdw>
                </a:effectLst>
                <a:tableStyleId>{5C22544A-7EE6-4342-B048-85BDC9FD1C3A}</a:tableStyleId>
              </a:tblPr>
              <a:tblGrid>
                <a:gridCol w="1882552"/>
                <a:gridCol w="1152128"/>
                <a:gridCol w="1080120"/>
                <a:gridCol w="1152128"/>
                <a:gridCol w="1152128"/>
                <a:gridCol w="1080120"/>
              </a:tblGrid>
              <a:tr h="409062"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ru-RU" sz="1000" b="1" kern="1200" dirty="0" smtClean="0">
                          <a:solidFill>
                            <a:schemeClr val="bg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Наименование  разделов</a:t>
                      </a:r>
                      <a:endParaRPr kumimoji="0" lang="ru-RU" sz="1000" b="1" kern="1200" dirty="0">
                        <a:solidFill>
                          <a:schemeClr val="bg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ru-RU" sz="1000" b="1" kern="1200" dirty="0" smtClean="0">
                          <a:solidFill>
                            <a:schemeClr val="bg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2025 г.          (утв. план)</a:t>
                      </a:r>
                      <a:endParaRPr kumimoji="0" lang="ru-RU" sz="1000" b="1" kern="1200" dirty="0">
                        <a:solidFill>
                          <a:schemeClr val="bg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ru-RU" sz="1000" b="1" kern="1200" dirty="0" smtClean="0">
                          <a:solidFill>
                            <a:schemeClr val="bg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Оценка 2025 года</a:t>
                      </a:r>
                      <a:endParaRPr kumimoji="0" lang="ru-RU" sz="1000" b="1" kern="1200" dirty="0">
                        <a:solidFill>
                          <a:schemeClr val="bg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ru-RU" sz="1000" b="1" kern="1200" dirty="0" smtClean="0">
                          <a:solidFill>
                            <a:schemeClr val="bg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Прогноз </a:t>
                      </a:r>
                    </a:p>
                    <a:p>
                      <a:pPr marL="0" algn="ctr" rtl="0" eaLnBrk="1" latinLnBrk="0" hangingPunct="1"/>
                      <a:r>
                        <a:rPr kumimoji="0" lang="ru-RU" sz="1000" b="1" kern="1200" dirty="0" smtClean="0">
                          <a:solidFill>
                            <a:schemeClr val="bg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2026</a:t>
                      </a:r>
                      <a:endParaRPr kumimoji="0" lang="ru-RU" sz="1000" b="1" kern="1200" dirty="0">
                        <a:solidFill>
                          <a:schemeClr val="bg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ru-RU" sz="1000" b="1" kern="1200" dirty="0" smtClean="0">
                          <a:solidFill>
                            <a:schemeClr val="bg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Прогноз </a:t>
                      </a:r>
                    </a:p>
                    <a:p>
                      <a:pPr marL="0" algn="ctr" rtl="0" eaLnBrk="1" latinLnBrk="0" hangingPunct="1"/>
                      <a:r>
                        <a:rPr kumimoji="0" lang="ru-RU" sz="1000" b="1" kern="1200" dirty="0" smtClean="0">
                          <a:solidFill>
                            <a:schemeClr val="bg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2027</a:t>
                      </a:r>
                      <a:endParaRPr kumimoji="0" lang="ru-RU" sz="1000" b="1" kern="1200" dirty="0">
                        <a:solidFill>
                          <a:schemeClr val="bg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ru-RU" sz="1000" b="1" kern="1200" dirty="0" smtClean="0">
                          <a:solidFill>
                            <a:schemeClr val="bg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Прогноз </a:t>
                      </a:r>
                    </a:p>
                    <a:p>
                      <a:pPr marL="0" algn="ctr" rtl="0" eaLnBrk="1" latinLnBrk="0" hangingPunct="1"/>
                      <a:r>
                        <a:rPr kumimoji="0" lang="ru-RU" sz="1000" b="1" kern="1200" dirty="0" smtClean="0">
                          <a:solidFill>
                            <a:schemeClr val="bg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2028</a:t>
                      </a:r>
                      <a:endParaRPr kumimoji="0" lang="ru-RU" sz="1000" b="1" kern="1200" dirty="0">
                        <a:solidFill>
                          <a:schemeClr val="bg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</a:tr>
              <a:tr h="455034">
                <a:tc>
                  <a:txBody>
                    <a:bodyPr/>
                    <a:lstStyle/>
                    <a:p>
                      <a:r>
                        <a:rPr lang="ru-RU" sz="1000" b="1" dirty="0" smtClean="0">
                          <a:solidFill>
                            <a:schemeClr val="tx1"/>
                          </a:solidFill>
                        </a:rPr>
                        <a:t>0100</a:t>
                      </a:r>
                      <a:r>
                        <a:rPr lang="ru-RU" sz="1000" dirty="0" smtClean="0">
                          <a:solidFill>
                            <a:schemeClr val="tx1"/>
                          </a:solidFill>
                        </a:rPr>
                        <a:t>     Общегосударственные вопросы</a:t>
                      </a:r>
                      <a:endParaRPr lang="ru-RU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1" dirty="0" smtClean="0">
                          <a:solidFill>
                            <a:schemeClr val="tx1"/>
                          </a:solidFill>
                        </a:rPr>
                        <a:t>15 469,1</a:t>
                      </a:r>
                      <a:endParaRPr lang="ru-RU" sz="11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1" dirty="0" smtClean="0">
                          <a:solidFill>
                            <a:schemeClr val="tx1"/>
                          </a:solidFill>
                        </a:rPr>
                        <a:t>15 263,3</a:t>
                      </a:r>
                      <a:endParaRPr lang="ru-RU" sz="11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1" dirty="0" smtClean="0">
                          <a:solidFill>
                            <a:schemeClr val="tx1"/>
                          </a:solidFill>
                        </a:rPr>
                        <a:t>15 059,6</a:t>
                      </a:r>
                      <a:endParaRPr lang="ru-RU" sz="11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1" dirty="0" smtClean="0">
                          <a:solidFill>
                            <a:schemeClr val="tx1"/>
                          </a:solidFill>
                        </a:rPr>
                        <a:t>14 095,5</a:t>
                      </a:r>
                      <a:endParaRPr lang="ru-RU" sz="11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1" dirty="0" smtClean="0">
                          <a:solidFill>
                            <a:schemeClr val="tx1"/>
                          </a:solidFill>
                        </a:rPr>
                        <a:t>11 095,5</a:t>
                      </a:r>
                      <a:endParaRPr lang="ru-RU" sz="11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338442">
                <a:tc>
                  <a:txBody>
                    <a:bodyPr/>
                    <a:lstStyle/>
                    <a:p>
                      <a:r>
                        <a:rPr lang="ru-RU" sz="1000" b="1" dirty="0" smtClean="0">
                          <a:solidFill>
                            <a:schemeClr val="tx1"/>
                          </a:solidFill>
                        </a:rPr>
                        <a:t>0200  </a:t>
                      </a:r>
                      <a:r>
                        <a:rPr lang="ru-RU" sz="1000" dirty="0" smtClean="0">
                          <a:solidFill>
                            <a:schemeClr val="tx1"/>
                          </a:solidFill>
                        </a:rPr>
                        <a:t>    Национальная оборона  </a:t>
                      </a:r>
                      <a:endParaRPr lang="ru-RU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1" dirty="0" smtClean="0">
                          <a:solidFill>
                            <a:schemeClr val="tx1"/>
                          </a:solidFill>
                        </a:rPr>
                        <a:t>406,9</a:t>
                      </a:r>
                      <a:endParaRPr lang="ru-RU" sz="11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1" dirty="0" smtClean="0">
                          <a:solidFill>
                            <a:schemeClr val="tx1"/>
                          </a:solidFill>
                        </a:rPr>
                        <a:t>406,9</a:t>
                      </a:r>
                      <a:endParaRPr lang="ru-RU" sz="11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1" dirty="0" smtClean="0">
                          <a:solidFill>
                            <a:schemeClr val="tx1"/>
                          </a:solidFill>
                        </a:rPr>
                        <a:t>443,5</a:t>
                      </a:r>
                      <a:endParaRPr lang="ru-RU" sz="11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1" dirty="0" smtClean="0">
                          <a:solidFill>
                            <a:schemeClr val="tx1"/>
                          </a:solidFill>
                        </a:rPr>
                        <a:t>458,0</a:t>
                      </a:r>
                      <a:endParaRPr lang="ru-RU" sz="11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1" dirty="0" smtClean="0">
                          <a:solidFill>
                            <a:schemeClr val="tx1"/>
                          </a:solidFill>
                        </a:rPr>
                        <a:t>0,0</a:t>
                      </a:r>
                      <a:endParaRPr lang="ru-RU" sz="11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713778">
                <a:tc>
                  <a:txBody>
                    <a:bodyPr/>
                    <a:lstStyle/>
                    <a:p>
                      <a:r>
                        <a:rPr kumimoji="0" lang="ru-RU" sz="10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0300 </a:t>
                      </a:r>
                      <a:r>
                        <a:rPr lang="ru-RU" sz="1000" dirty="0" smtClean="0">
                          <a:solidFill>
                            <a:schemeClr val="tx1"/>
                          </a:solidFill>
                        </a:rPr>
                        <a:t>  Национальная безопасность и правоохранительная деятельность</a:t>
                      </a:r>
                      <a:endParaRPr lang="ru-RU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1" dirty="0" smtClean="0">
                          <a:solidFill>
                            <a:schemeClr val="tx1"/>
                          </a:solidFill>
                        </a:rPr>
                        <a:t>49,4</a:t>
                      </a:r>
                      <a:endParaRPr lang="ru-RU" sz="11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1" dirty="0" smtClean="0">
                          <a:solidFill>
                            <a:schemeClr val="tx1"/>
                          </a:solidFill>
                        </a:rPr>
                        <a:t>49,4</a:t>
                      </a:r>
                      <a:endParaRPr lang="ru-RU" sz="11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1" dirty="0" smtClean="0">
                          <a:solidFill>
                            <a:schemeClr val="tx1"/>
                          </a:solidFill>
                        </a:rPr>
                        <a:t>260,0</a:t>
                      </a:r>
                      <a:endParaRPr lang="ru-RU" sz="11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1" dirty="0" smtClean="0">
                          <a:solidFill>
                            <a:schemeClr val="tx1"/>
                          </a:solidFill>
                        </a:rPr>
                        <a:t>260,0</a:t>
                      </a:r>
                      <a:endParaRPr lang="ru-RU" sz="11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1" dirty="0" smtClean="0">
                          <a:solidFill>
                            <a:schemeClr val="tx1"/>
                          </a:solidFill>
                        </a:rPr>
                        <a:t>260,0</a:t>
                      </a:r>
                      <a:endParaRPr lang="ru-RU" sz="11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380552">
                <a:tc>
                  <a:txBody>
                    <a:bodyPr/>
                    <a:lstStyle/>
                    <a:p>
                      <a:r>
                        <a:rPr lang="ru-RU" sz="1000" b="1" dirty="0" smtClean="0">
                          <a:solidFill>
                            <a:schemeClr val="tx1"/>
                          </a:solidFill>
                        </a:rPr>
                        <a:t>0400 </a:t>
                      </a:r>
                      <a:r>
                        <a:rPr lang="ru-RU" sz="1000" dirty="0" smtClean="0">
                          <a:solidFill>
                            <a:schemeClr val="tx1"/>
                          </a:solidFill>
                        </a:rPr>
                        <a:t>    Национальная экономика</a:t>
                      </a:r>
                      <a:endParaRPr lang="ru-RU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1" dirty="0" smtClean="0">
                          <a:solidFill>
                            <a:schemeClr val="tx1"/>
                          </a:solidFill>
                        </a:rPr>
                        <a:t>6 277,6</a:t>
                      </a:r>
                      <a:endParaRPr lang="ru-RU" sz="11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1" dirty="0" smtClean="0">
                          <a:solidFill>
                            <a:schemeClr val="tx1"/>
                          </a:solidFill>
                        </a:rPr>
                        <a:t>5 880,1</a:t>
                      </a:r>
                      <a:endParaRPr lang="ru-RU" sz="11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1" dirty="0" smtClean="0">
                          <a:solidFill>
                            <a:schemeClr val="tx1"/>
                          </a:solidFill>
                        </a:rPr>
                        <a:t>6 749,3</a:t>
                      </a:r>
                      <a:endParaRPr lang="ru-RU" sz="11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1" dirty="0" smtClean="0">
                          <a:solidFill>
                            <a:schemeClr val="tx1"/>
                          </a:solidFill>
                        </a:rPr>
                        <a:t>8 096,9</a:t>
                      </a:r>
                      <a:endParaRPr lang="ru-RU" sz="11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1" dirty="0" smtClean="0">
                          <a:solidFill>
                            <a:schemeClr val="tx1"/>
                          </a:solidFill>
                        </a:rPr>
                        <a:t>8 310,04</a:t>
                      </a:r>
                      <a:endParaRPr lang="ru-RU" sz="11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403440">
                <a:tc>
                  <a:txBody>
                    <a:bodyPr/>
                    <a:lstStyle/>
                    <a:p>
                      <a:r>
                        <a:rPr lang="ru-RU" sz="1000" b="1" dirty="0" smtClean="0">
                          <a:solidFill>
                            <a:schemeClr val="tx1"/>
                          </a:solidFill>
                        </a:rPr>
                        <a:t>0500  </a:t>
                      </a:r>
                      <a:r>
                        <a:rPr lang="ru-RU" sz="1000" dirty="0" smtClean="0">
                          <a:solidFill>
                            <a:schemeClr val="tx1"/>
                          </a:solidFill>
                        </a:rPr>
                        <a:t>   Жилищно-коммунальное хозяйство</a:t>
                      </a:r>
                      <a:endParaRPr lang="ru-RU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1" dirty="0" smtClean="0">
                          <a:solidFill>
                            <a:schemeClr val="tx1"/>
                          </a:solidFill>
                        </a:rPr>
                        <a:t>35 231,5</a:t>
                      </a:r>
                      <a:endParaRPr lang="ru-RU" sz="11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1" dirty="0" smtClean="0">
                          <a:solidFill>
                            <a:schemeClr val="tx1"/>
                          </a:solidFill>
                        </a:rPr>
                        <a:t>34 478,8</a:t>
                      </a:r>
                      <a:endParaRPr lang="ru-RU" sz="11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1" dirty="0" smtClean="0">
                          <a:solidFill>
                            <a:schemeClr val="tx1"/>
                          </a:solidFill>
                        </a:rPr>
                        <a:t>13 043,0</a:t>
                      </a:r>
                      <a:endParaRPr lang="ru-RU" sz="11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1" dirty="0" smtClean="0">
                          <a:solidFill>
                            <a:schemeClr val="tx1"/>
                          </a:solidFill>
                        </a:rPr>
                        <a:t>8 600,0</a:t>
                      </a:r>
                      <a:endParaRPr lang="ru-RU" sz="11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1" dirty="0" smtClean="0">
                          <a:solidFill>
                            <a:schemeClr val="tx1"/>
                          </a:solidFill>
                        </a:rPr>
                        <a:t>9 600,0</a:t>
                      </a:r>
                      <a:endParaRPr lang="ru-RU" sz="11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263788">
                <a:tc>
                  <a:txBody>
                    <a:bodyPr/>
                    <a:lstStyle/>
                    <a:p>
                      <a:r>
                        <a:rPr lang="ru-RU" sz="1000" b="1" dirty="0" smtClean="0">
                          <a:solidFill>
                            <a:schemeClr val="tx1"/>
                          </a:solidFill>
                        </a:rPr>
                        <a:t>0700 </a:t>
                      </a:r>
                      <a:r>
                        <a:rPr lang="ru-RU" sz="1000" dirty="0" smtClean="0">
                          <a:solidFill>
                            <a:schemeClr val="tx1"/>
                          </a:solidFill>
                        </a:rPr>
                        <a:t>    Образование</a:t>
                      </a:r>
                      <a:endParaRPr lang="ru-RU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1" dirty="0" smtClean="0">
                          <a:solidFill>
                            <a:schemeClr val="tx1"/>
                          </a:solidFill>
                        </a:rPr>
                        <a:t>844,0</a:t>
                      </a:r>
                      <a:endParaRPr lang="ru-RU" sz="11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1" dirty="0" smtClean="0">
                          <a:solidFill>
                            <a:schemeClr val="tx1"/>
                          </a:solidFill>
                        </a:rPr>
                        <a:t>843,2</a:t>
                      </a:r>
                      <a:endParaRPr lang="ru-RU" sz="11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1" dirty="0" smtClean="0">
                          <a:solidFill>
                            <a:schemeClr val="tx1"/>
                          </a:solidFill>
                        </a:rPr>
                        <a:t>500,0</a:t>
                      </a:r>
                      <a:endParaRPr lang="ru-RU" sz="11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1" dirty="0" smtClean="0">
                          <a:solidFill>
                            <a:schemeClr val="tx1"/>
                          </a:solidFill>
                        </a:rPr>
                        <a:t>500,0</a:t>
                      </a:r>
                      <a:endParaRPr lang="ru-RU" sz="11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1" dirty="0" smtClean="0">
                          <a:solidFill>
                            <a:schemeClr val="tx1"/>
                          </a:solidFill>
                        </a:rPr>
                        <a:t>500,0</a:t>
                      </a:r>
                      <a:endParaRPr lang="ru-RU" sz="11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418476">
                <a:tc>
                  <a:txBody>
                    <a:bodyPr/>
                    <a:lstStyle/>
                    <a:p>
                      <a:r>
                        <a:rPr lang="ru-RU" sz="1000" b="1" dirty="0" smtClean="0">
                          <a:solidFill>
                            <a:schemeClr val="tx1"/>
                          </a:solidFill>
                        </a:rPr>
                        <a:t>0800</a:t>
                      </a:r>
                      <a:r>
                        <a:rPr lang="ru-RU" sz="1000" dirty="0" smtClean="0">
                          <a:solidFill>
                            <a:schemeClr val="tx1"/>
                          </a:solidFill>
                        </a:rPr>
                        <a:t>      Культура, кинематография</a:t>
                      </a:r>
                      <a:endParaRPr lang="ru-RU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1" dirty="0" smtClean="0">
                          <a:solidFill>
                            <a:schemeClr val="tx1"/>
                          </a:solidFill>
                        </a:rPr>
                        <a:t>12 140,5</a:t>
                      </a:r>
                      <a:endParaRPr lang="ru-RU" sz="11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1" dirty="0" smtClean="0">
                          <a:solidFill>
                            <a:schemeClr val="tx1"/>
                          </a:solidFill>
                        </a:rPr>
                        <a:t>12 077,5</a:t>
                      </a:r>
                      <a:endParaRPr lang="ru-RU" sz="11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1" dirty="0" smtClean="0">
                          <a:solidFill>
                            <a:schemeClr val="tx1"/>
                          </a:solidFill>
                        </a:rPr>
                        <a:t>11 607,2</a:t>
                      </a:r>
                      <a:endParaRPr lang="ru-RU" sz="11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1" dirty="0" smtClean="0">
                          <a:solidFill>
                            <a:schemeClr val="tx1"/>
                          </a:solidFill>
                        </a:rPr>
                        <a:t>10 879,6</a:t>
                      </a:r>
                      <a:endParaRPr lang="ru-RU" sz="11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1" dirty="0" smtClean="0">
                          <a:solidFill>
                            <a:schemeClr val="tx1"/>
                          </a:solidFill>
                        </a:rPr>
                        <a:t>10 879,6</a:t>
                      </a:r>
                      <a:endParaRPr lang="ru-RU" sz="11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338768">
                <a:tc>
                  <a:txBody>
                    <a:bodyPr/>
                    <a:lstStyle/>
                    <a:p>
                      <a:r>
                        <a:rPr lang="ru-RU" sz="1000" b="1" dirty="0" smtClean="0">
                          <a:solidFill>
                            <a:schemeClr val="tx1"/>
                          </a:solidFill>
                        </a:rPr>
                        <a:t>1000</a:t>
                      </a:r>
                      <a:r>
                        <a:rPr lang="ru-RU" sz="1000" dirty="0" smtClean="0">
                          <a:solidFill>
                            <a:schemeClr val="tx1"/>
                          </a:solidFill>
                        </a:rPr>
                        <a:t>      Социальная политика</a:t>
                      </a:r>
                      <a:endParaRPr lang="ru-RU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1" dirty="0" smtClean="0">
                          <a:solidFill>
                            <a:schemeClr val="tx1"/>
                          </a:solidFill>
                        </a:rPr>
                        <a:t>820,4</a:t>
                      </a:r>
                      <a:endParaRPr lang="ru-RU" sz="11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1" dirty="0" smtClean="0">
                          <a:solidFill>
                            <a:schemeClr val="tx1"/>
                          </a:solidFill>
                        </a:rPr>
                        <a:t>820,4</a:t>
                      </a:r>
                      <a:endParaRPr lang="ru-RU" sz="11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1" dirty="0" smtClean="0">
                          <a:solidFill>
                            <a:schemeClr val="tx1"/>
                          </a:solidFill>
                        </a:rPr>
                        <a:t>850,0</a:t>
                      </a:r>
                      <a:endParaRPr lang="ru-RU" sz="11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1" dirty="0" smtClean="0">
                          <a:solidFill>
                            <a:schemeClr val="tx1"/>
                          </a:solidFill>
                        </a:rPr>
                        <a:t>660,0</a:t>
                      </a:r>
                      <a:endParaRPr lang="ru-RU" sz="11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1" dirty="0" smtClean="0">
                          <a:solidFill>
                            <a:schemeClr val="tx1"/>
                          </a:solidFill>
                        </a:rPr>
                        <a:t>660,0</a:t>
                      </a:r>
                      <a:endParaRPr lang="ru-RU" sz="11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403440">
                <a:tc>
                  <a:txBody>
                    <a:bodyPr/>
                    <a:lstStyle/>
                    <a:p>
                      <a:r>
                        <a:rPr lang="ru-RU" sz="1000" b="1" dirty="0" smtClean="0">
                          <a:solidFill>
                            <a:schemeClr val="tx1"/>
                          </a:solidFill>
                        </a:rPr>
                        <a:t>1100    </a:t>
                      </a:r>
                      <a:r>
                        <a:rPr lang="ru-RU" sz="1000" dirty="0" smtClean="0">
                          <a:solidFill>
                            <a:schemeClr val="tx1"/>
                          </a:solidFill>
                        </a:rPr>
                        <a:t>  Физическая культура и спорт   </a:t>
                      </a:r>
                      <a:endParaRPr lang="ru-RU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1" dirty="0" smtClean="0">
                          <a:solidFill>
                            <a:schemeClr val="tx1"/>
                          </a:solidFill>
                        </a:rPr>
                        <a:t>28 658,8</a:t>
                      </a:r>
                      <a:endParaRPr lang="ru-RU" sz="11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1" dirty="0" smtClean="0">
                          <a:solidFill>
                            <a:schemeClr val="tx1"/>
                          </a:solidFill>
                        </a:rPr>
                        <a:t>28 454,0</a:t>
                      </a:r>
                      <a:endParaRPr lang="ru-RU" sz="11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1" dirty="0" smtClean="0">
                          <a:solidFill>
                            <a:schemeClr val="tx1"/>
                          </a:solidFill>
                        </a:rPr>
                        <a:t>17 363,6</a:t>
                      </a:r>
                      <a:endParaRPr lang="ru-RU" sz="11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1" dirty="0" smtClean="0">
                          <a:solidFill>
                            <a:schemeClr val="tx1"/>
                          </a:solidFill>
                        </a:rPr>
                        <a:t>4 560,0</a:t>
                      </a:r>
                      <a:endParaRPr lang="ru-RU" sz="11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1" dirty="0" smtClean="0">
                          <a:solidFill>
                            <a:schemeClr val="tx1"/>
                          </a:solidFill>
                        </a:rPr>
                        <a:t>5 360,0</a:t>
                      </a:r>
                      <a:endParaRPr lang="ru-RU" sz="11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299607">
                <a:tc>
                  <a:txBody>
                    <a:bodyPr/>
                    <a:lstStyle/>
                    <a:p>
                      <a:r>
                        <a:rPr kumimoji="0" lang="ru-RU" sz="900" b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Условно- утвержденные расходы</a:t>
                      </a:r>
                      <a:endParaRPr kumimoji="0" lang="ru-RU" sz="900" b="1" kern="120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1" dirty="0" smtClean="0">
                          <a:solidFill>
                            <a:schemeClr val="tx1"/>
                          </a:solidFill>
                        </a:rPr>
                        <a:t>-</a:t>
                      </a:r>
                      <a:endParaRPr lang="ru-RU" sz="11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1" dirty="0" smtClean="0">
                          <a:solidFill>
                            <a:schemeClr val="tx1"/>
                          </a:solidFill>
                        </a:rPr>
                        <a:t>-</a:t>
                      </a:r>
                      <a:endParaRPr lang="ru-RU" sz="11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1" i="1" dirty="0" smtClean="0">
                          <a:solidFill>
                            <a:schemeClr val="tx1"/>
                          </a:solidFill>
                        </a:rPr>
                        <a:t>-</a:t>
                      </a:r>
                      <a:endParaRPr lang="ru-RU" sz="1100" b="1" i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1" i="1" dirty="0" smtClean="0">
                          <a:solidFill>
                            <a:schemeClr val="tx1"/>
                          </a:solidFill>
                        </a:rPr>
                        <a:t>1 101,1</a:t>
                      </a:r>
                      <a:endParaRPr lang="ru-RU" sz="1100" b="1" i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1" i="1" dirty="0" smtClean="0">
                          <a:solidFill>
                            <a:schemeClr val="tx1"/>
                          </a:solidFill>
                        </a:rPr>
                        <a:t>2 165,5</a:t>
                      </a:r>
                      <a:endParaRPr lang="ru-RU" sz="1100" b="1" i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287241">
                <a:tc>
                  <a:txBody>
                    <a:bodyPr/>
                    <a:lstStyle/>
                    <a:p>
                      <a:r>
                        <a:rPr kumimoji="0" lang="ru-RU" sz="1200" b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ИТОГО:</a:t>
                      </a:r>
                    </a:p>
                    <a:p>
                      <a:endParaRPr kumimoji="0" lang="ru-RU" sz="1200" b="1" kern="120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1" dirty="0" smtClean="0">
                          <a:solidFill>
                            <a:schemeClr val="tx1"/>
                          </a:solidFill>
                        </a:rPr>
                        <a:t>99 907,7</a:t>
                      </a:r>
                      <a:endParaRPr lang="ru-RU" sz="11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1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98 283,5</a:t>
                      </a:r>
                      <a:endParaRPr lang="ru-RU" sz="11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1" dirty="0" smtClean="0">
                          <a:solidFill>
                            <a:schemeClr val="tx1"/>
                          </a:solidFill>
                        </a:rPr>
                        <a:t>65 964,3</a:t>
                      </a:r>
                      <a:endParaRPr lang="ru-RU" sz="11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1" dirty="0" smtClean="0">
                          <a:solidFill>
                            <a:schemeClr val="tx1"/>
                          </a:solidFill>
                        </a:rPr>
                        <a:t>47 959,0</a:t>
                      </a:r>
                      <a:endParaRPr lang="ru-RU" sz="11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1" dirty="0" smtClean="0">
                          <a:solidFill>
                            <a:schemeClr val="tx1"/>
                          </a:solidFill>
                        </a:rPr>
                        <a:t>48 286,2</a:t>
                      </a:r>
                      <a:endParaRPr lang="ru-RU" sz="11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: скругленные углы 2">
            <a:extLst>
              <a:ext uri="{FF2B5EF4-FFF2-40B4-BE49-F238E27FC236}">
                <a16:creationId xmlns:a16="http://schemas.microsoft.com/office/drawing/2014/main" xmlns="" id="{69C42907-1C45-4288-92BB-E65BEB9FE8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99592" y="332656"/>
            <a:ext cx="7499176" cy="936104"/>
          </a:xfrm>
          <a:prstGeom prst="roundRect">
            <a:avLst/>
          </a:prstGeom>
          <a:ln/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>
            <a:normAutofit/>
          </a:bodyPr>
          <a:lstStyle/>
          <a:p>
            <a:pPr algn="ctr">
              <a:lnSpc>
                <a:spcPct val="100000"/>
              </a:lnSpc>
            </a:pPr>
            <a:r>
              <a:rPr lang="ru-RU" sz="1600" b="1" dirty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j-ea"/>
                <a:cs typeface="+mj-cs"/>
              </a:rPr>
              <a:t>Структура с отражением удельного веса расходов, планируемых на </a:t>
            </a:r>
            <a:r>
              <a:rPr lang="ru-RU" sz="1600" b="1" dirty="0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j-ea"/>
                <a:cs typeface="+mj-cs"/>
              </a:rPr>
              <a:t>2026 </a:t>
            </a:r>
            <a:r>
              <a:rPr lang="ru-RU" sz="1600" b="1" dirty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j-ea"/>
                <a:cs typeface="+mj-cs"/>
              </a:rPr>
              <a:t>год</a:t>
            </a:r>
          </a:p>
        </p:txBody>
      </p:sp>
      <p:graphicFrame>
        <p:nvGraphicFramePr>
          <p:cNvPr id="8" name="Объект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47092037"/>
              </p:ext>
            </p:extLst>
          </p:nvPr>
        </p:nvGraphicFramePr>
        <p:xfrm>
          <a:off x="539552" y="1609725"/>
          <a:ext cx="7156648" cy="48466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4" name="Диаграмм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36047514"/>
              </p:ext>
            </p:extLst>
          </p:nvPr>
        </p:nvGraphicFramePr>
        <p:xfrm>
          <a:off x="827584" y="2055353"/>
          <a:ext cx="7632848" cy="418195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5" name="Диаграмм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81213421"/>
              </p:ext>
            </p:extLst>
          </p:nvPr>
        </p:nvGraphicFramePr>
        <p:xfrm>
          <a:off x="827584" y="1556792"/>
          <a:ext cx="7632848" cy="38884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7" name="Диаграмм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48751539"/>
              </p:ext>
            </p:extLst>
          </p:nvPr>
        </p:nvGraphicFramePr>
        <p:xfrm>
          <a:off x="899592" y="1484784"/>
          <a:ext cx="7416824" cy="43204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: скругленные углы 2">
            <a:extLst>
              <a:ext uri="{FF2B5EF4-FFF2-40B4-BE49-F238E27FC236}">
                <a16:creationId xmlns:a16="http://schemas.microsoft.com/office/drawing/2014/main" xmlns="" id="{69C42907-1C45-4288-92BB-E65BEB9FE8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99592" y="332656"/>
            <a:ext cx="7427168" cy="1152128"/>
          </a:xfrm>
          <a:prstGeom prst="roundRect">
            <a:avLst/>
          </a:prstGeom>
          <a:ln/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>
            <a:normAutofit fontScale="90000"/>
          </a:bodyPr>
          <a:lstStyle/>
          <a:p>
            <a:pPr algn="ctr"/>
            <a:r>
              <a:rPr lang="ru-RU" sz="2200" dirty="0" smtClean="0">
                <a:solidFill>
                  <a:schemeClr val="accent6">
                    <a:lumMod val="50000"/>
                  </a:schemeClr>
                </a:solidFill>
              </a:rPr>
              <a:t/>
            </a:r>
            <a:br>
              <a:rPr lang="ru-RU" sz="2200" dirty="0" smtClean="0">
                <a:solidFill>
                  <a:schemeClr val="accent6">
                    <a:lumMod val="50000"/>
                  </a:schemeClr>
                </a:solidFill>
              </a:rPr>
            </a:br>
            <a:r>
              <a:rPr lang="ru-RU" sz="1800" b="1" dirty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j-ea"/>
                <a:cs typeface="+mj-cs"/>
              </a:rPr>
              <a:t>Формирование бюджета </a:t>
            </a:r>
            <a:r>
              <a:rPr lang="ru-RU" sz="1800" b="1" dirty="0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j-ea"/>
                <a:cs typeface="+mj-cs"/>
              </a:rPr>
              <a:t>ПЛОДОВСКОГО </a:t>
            </a:r>
            <a:r>
              <a:rPr lang="ru-RU" sz="1800" b="1" dirty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j-ea"/>
                <a:cs typeface="+mj-cs"/>
              </a:rPr>
              <a:t>сельского поселения на </a:t>
            </a:r>
            <a:r>
              <a:rPr lang="ru-RU" sz="1800" b="1" dirty="0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j-ea"/>
                <a:cs typeface="+mj-cs"/>
              </a:rPr>
              <a:t>2026 </a:t>
            </a:r>
            <a:r>
              <a:rPr lang="ru-RU" sz="1800" b="1" dirty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j-ea"/>
                <a:cs typeface="+mj-cs"/>
              </a:rPr>
              <a:t>год и плановый период </a:t>
            </a:r>
            <a:r>
              <a:rPr lang="ru-RU" sz="1800" b="1" dirty="0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j-ea"/>
                <a:cs typeface="+mj-cs"/>
              </a:rPr>
              <a:t>2027 </a:t>
            </a:r>
            <a:r>
              <a:rPr lang="ru-RU" sz="1800" b="1" dirty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j-ea"/>
                <a:cs typeface="+mj-cs"/>
              </a:rPr>
              <a:t>и </a:t>
            </a:r>
            <a:r>
              <a:rPr lang="ru-RU" sz="1800" b="1" dirty="0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j-ea"/>
                <a:cs typeface="+mj-cs"/>
              </a:rPr>
              <a:t>2028 </a:t>
            </a:r>
            <a:r>
              <a:rPr lang="ru-RU" sz="1800" b="1" dirty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j-ea"/>
                <a:cs typeface="+mj-cs"/>
              </a:rPr>
              <a:t>годов в программном  формате</a:t>
            </a:r>
          </a:p>
        </p:txBody>
      </p:sp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899592" y="1556792"/>
            <a:ext cx="7344816" cy="2520280"/>
          </a:xfrm>
        </p:spPr>
        <p:txBody>
          <a:bodyPr>
            <a:normAutofit/>
          </a:bodyPr>
          <a:lstStyle/>
          <a:p>
            <a:pPr marL="0" algn="just"/>
            <a:r>
              <a:rPr lang="ru-RU" sz="1200" b="1" dirty="0" smtClean="0">
                <a:solidFill>
                  <a:srgbClr val="002060"/>
                </a:solidFill>
              </a:rPr>
              <a:t>     </a:t>
            </a:r>
            <a:r>
              <a:rPr lang="ru-RU" sz="1100" dirty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 соответствии с требованиями бюджетного законодательства  проект Решения о бюджете на  </a:t>
            </a:r>
            <a:r>
              <a:rPr lang="ru-RU" sz="1100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2026 </a:t>
            </a:r>
            <a:r>
              <a:rPr lang="ru-RU" sz="1100" dirty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год и плановый период </a:t>
            </a:r>
            <a:r>
              <a:rPr lang="ru-RU" sz="1100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2027 </a:t>
            </a:r>
            <a:r>
              <a:rPr lang="ru-RU" sz="1100" dirty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– </a:t>
            </a:r>
            <a:r>
              <a:rPr lang="ru-RU" sz="1100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2028 </a:t>
            </a:r>
            <a:r>
              <a:rPr lang="ru-RU" sz="1100" dirty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годов сформирован посредством реализации программного подхода к управлению бюджетными расходами на основе </a:t>
            </a:r>
            <a:r>
              <a:rPr lang="ru-RU" sz="1100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7 (семи) </a:t>
            </a:r>
            <a:r>
              <a:rPr lang="ru-RU" sz="1100" dirty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муниципальных программ. </a:t>
            </a:r>
          </a:p>
          <a:p>
            <a:pPr marL="0" algn="just"/>
            <a:r>
              <a:rPr lang="ru-RU" sz="1100" dirty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На реализацию программной части бюджета поселения запланированы бюджетные ассигнования в следующем объеме:</a:t>
            </a:r>
          </a:p>
          <a:p>
            <a:pPr marL="0" algn="just"/>
            <a:r>
              <a:rPr lang="ru-RU" sz="1100" dirty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На </a:t>
            </a:r>
            <a:r>
              <a:rPr lang="ru-RU" sz="1100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2026 </a:t>
            </a:r>
            <a:r>
              <a:rPr lang="ru-RU" sz="1100" dirty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год – </a:t>
            </a:r>
            <a:r>
              <a:rPr lang="ru-RU" sz="1100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45 773,8 </a:t>
            </a:r>
            <a:r>
              <a:rPr lang="ru-RU" sz="1100" dirty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тыс. руб.</a:t>
            </a:r>
          </a:p>
          <a:p>
            <a:pPr marL="0" algn="just"/>
            <a:r>
              <a:rPr lang="ru-RU" sz="1100" dirty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</a:t>
            </a:r>
            <a:r>
              <a:rPr lang="ru-RU" sz="1100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На 2027 </a:t>
            </a:r>
            <a:r>
              <a:rPr lang="ru-RU" sz="1100" dirty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год – </a:t>
            </a:r>
            <a:r>
              <a:rPr lang="ru-RU" sz="1100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30 108,0 </a:t>
            </a:r>
            <a:r>
              <a:rPr lang="ru-RU" sz="1100" dirty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тыс. руб.</a:t>
            </a:r>
          </a:p>
          <a:p>
            <a:pPr algn="just"/>
            <a:r>
              <a:rPr lang="ru-RU" sz="1100" dirty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</a:t>
            </a:r>
            <a:r>
              <a:rPr lang="ru-RU" sz="1100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1100" dirty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 </a:t>
            </a:r>
            <a:r>
              <a:rPr lang="ru-RU" sz="1100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2028 </a:t>
            </a:r>
            <a:r>
              <a:rPr lang="ru-RU" sz="1100" dirty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год -  </a:t>
            </a:r>
            <a:r>
              <a:rPr lang="ru-RU" sz="1100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32 203,8 тыс</a:t>
            </a:r>
            <a:r>
              <a:rPr lang="ru-RU" sz="1100" dirty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руб.</a:t>
            </a:r>
          </a:p>
          <a:p>
            <a:pPr algn="just"/>
            <a:endParaRPr lang="ru-RU" sz="1200" dirty="0"/>
          </a:p>
          <a:p>
            <a:pPr marL="0" algn="just"/>
            <a:endParaRPr lang="ru-RU" sz="1200" b="1" dirty="0" smtClean="0">
              <a:solidFill>
                <a:srgbClr val="002060"/>
              </a:solidFill>
            </a:endParaRPr>
          </a:p>
          <a:p>
            <a:pPr marL="0" indent="0">
              <a:buNone/>
            </a:pPr>
            <a:endParaRPr lang="ru-RU" dirty="0" smtClean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endParaRPr lang="ru-RU" dirty="0" smtClean="0"/>
          </a:p>
          <a:p>
            <a:pPr marL="0" indent="0">
              <a:buNone/>
            </a:pPr>
            <a:endParaRPr lang="ru-RU" dirty="0"/>
          </a:p>
        </p:txBody>
      </p:sp>
      <p:pic>
        <p:nvPicPr>
          <p:cNvPr id="1026" name="Picture 2" descr="C:\Users\Mylnikova-IA\Desktop\ОЦЕНКА КАЧЕСТВА ПО ПОСЕЛЕНИЯМ 2024\БЮДЖЕТ ДЛЯ ГРАЖДАН\a489fc4a-b4f2-53a8-92da-7b2dae5999b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3512286"/>
            <a:ext cx="7272808" cy="2808312"/>
          </a:xfrm>
          <a:prstGeom prst="rect">
            <a:avLst/>
          </a:prstGeom>
          <a:solidFill>
            <a:schemeClr val="bg1">
              <a:lumMod val="65000"/>
            </a:schemeClr>
          </a:solidFill>
          <a:effectLst>
            <a:innerShdw blurRad="114300">
              <a:prstClr val="black"/>
            </a:innerShdw>
          </a:effectLst>
          <a:scene3d>
            <a:camera prst="orthographicFront"/>
            <a:lightRig rig="threePt" dir="t"/>
          </a:scene3d>
          <a:sp3d>
            <a:bevelT/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Содержимое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56694540"/>
              </p:ext>
            </p:extLst>
          </p:nvPr>
        </p:nvGraphicFramePr>
        <p:xfrm>
          <a:off x="568763" y="1412776"/>
          <a:ext cx="7829397" cy="4698014"/>
        </p:xfrm>
        <a:graphic>
          <a:graphicData uri="http://schemas.openxmlformats.org/drawingml/2006/table">
            <a:tbl>
              <a:tblPr firstRow="1" bandRow="1"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  <a:tableStyleId>{5C22544A-7EE6-4342-B048-85BDC9FD1C3A}</a:tableStyleId>
              </a:tblPr>
              <a:tblGrid>
                <a:gridCol w="2945003"/>
                <a:gridCol w="1723904"/>
                <a:gridCol w="1580245"/>
                <a:gridCol w="1580245"/>
              </a:tblGrid>
              <a:tr h="504055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000" b="1" kern="1200" dirty="0" smtClean="0">
                          <a:solidFill>
                            <a:schemeClr val="bg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Наименование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000" b="1" kern="1200" dirty="0" smtClean="0">
                          <a:solidFill>
                            <a:schemeClr val="bg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муниципальной программы</a:t>
                      </a:r>
                      <a:endParaRPr kumimoji="0" lang="ru-RU" sz="1000" b="1" kern="1200" dirty="0">
                        <a:solidFill>
                          <a:schemeClr val="bg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ru-RU" sz="1000" b="1" kern="1200" dirty="0" smtClean="0">
                          <a:solidFill>
                            <a:schemeClr val="bg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Прогноз </a:t>
                      </a:r>
                    </a:p>
                    <a:p>
                      <a:pPr marL="0" algn="ctr" rtl="0" eaLnBrk="1" latinLnBrk="0" hangingPunct="1"/>
                      <a:r>
                        <a:rPr kumimoji="0" lang="ru-RU" sz="1000" b="1" kern="1200" dirty="0" smtClean="0">
                          <a:solidFill>
                            <a:schemeClr val="bg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на</a:t>
                      </a:r>
                      <a:r>
                        <a:rPr kumimoji="0" lang="ru-RU" sz="1000" b="1" kern="1200" baseline="0" dirty="0" smtClean="0">
                          <a:solidFill>
                            <a:schemeClr val="bg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kumimoji="0" lang="ru-RU" sz="1000" b="1" kern="1200" dirty="0" smtClean="0">
                          <a:solidFill>
                            <a:schemeClr val="bg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2026</a:t>
                      </a:r>
                      <a:endParaRPr kumimoji="0" lang="ru-RU" sz="1000" b="1" kern="1200" dirty="0">
                        <a:solidFill>
                          <a:schemeClr val="bg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ru-RU" sz="1000" b="1" kern="1200" dirty="0" smtClean="0">
                          <a:solidFill>
                            <a:schemeClr val="bg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Прогноз </a:t>
                      </a:r>
                    </a:p>
                    <a:p>
                      <a:pPr marL="0" algn="ctr" rtl="0" eaLnBrk="1" latinLnBrk="0" hangingPunct="1"/>
                      <a:r>
                        <a:rPr kumimoji="0" lang="ru-RU" sz="1000" b="1" kern="1200" dirty="0" smtClean="0">
                          <a:solidFill>
                            <a:schemeClr val="bg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на</a:t>
                      </a:r>
                      <a:r>
                        <a:rPr kumimoji="0" lang="ru-RU" sz="1000" b="1" kern="1200" baseline="0" dirty="0" smtClean="0">
                          <a:solidFill>
                            <a:schemeClr val="bg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kumimoji="0" lang="ru-RU" sz="1000" b="1" kern="1200" dirty="0" smtClean="0">
                          <a:solidFill>
                            <a:schemeClr val="bg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2027</a:t>
                      </a:r>
                      <a:endParaRPr kumimoji="0" lang="ru-RU" sz="1000" b="1" kern="1200" dirty="0">
                        <a:solidFill>
                          <a:schemeClr val="bg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ru-RU" sz="1000" b="1" kern="1200" dirty="0" smtClean="0">
                          <a:solidFill>
                            <a:schemeClr val="bg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Прогноз </a:t>
                      </a:r>
                    </a:p>
                    <a:p>
                      <a:pPr marL="0" algn="ctr" rtl="0" eaLnBrk="1" latinLnBrk="0" hangingPunct="1"/>
                      <a:r>
                        <a:rPr kumimoji="0" lang="ru-RU" sz="1000" b="1" kern="1200" dirty="0" smtClean="0">
                          <a:solidFill>
                            <a:schemeClr val="bg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2028</a:t>
                      </a:r>
                      <a:endParaRPr kumimoji="0" lang="ru-RU" sz="1000" b="1" kern="1200" dirty="0">
                        <a:solidFill>
                          <a:schemeClr val="bg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</a:tr>
              <a:tr h="360041">
                <a:tc>
                  <a:txBody>
                    <a:bodyPr/>
                    <a:lstStyle/>
                    <a:p>
                      <a:r>
                        <a:rPr lang="ru-RU" sz="800" b="0" dirty="0" smtClean="0">
                          <a:solidFill>
                            <a:schemeClr val="tx1"/>
                          </a:solidFill>
                        </a:rPr>
                        <a:t>1.Развитие  муниципальной службы в муниципальном образовании</a:t>
                      </a:r>
                      <a:endParaRPr lang="ru-RU" sz="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0" dirty="0" smtClean="0">
                          <a:solidFill>
                            <a:schemeClr val="tx1"/>
                          </a:solidFill>
                        </a:rPr>
                        <a:t>50,0</a:t>
                      </a:r>
                      <a:endParaRPr lang="ru-RU" sz="11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0" dirty="0" smtClean="0">
                          <a:solidFill>
                            <a:schemeClr val="tx1"/>
                          </a:solidFill>
                        </a:rPr>
                        <a:t>50,0</a:t>
                      </a:r>
                      <a:endParaRPr lang="ru-RU" sz="11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0" dirty="0" smtClean="0">
                          <a:solidFill>
                            <a:schemeClr val="tx1"/>
                          </a:solidFill>
                        </a:rPr>
                        <a:t>50,0</a:t>
                      </a:r>
                      <a:endParaRPr lang="ru-RU" sz="11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34031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800" b="0" dirty="0" smtClean="0">
                          <a:solidFill>
                            <a:schemeClr val="tx1"/>
                          </a:solidFill>
                        </a:rPr>
                        <a:t>2. Развитие физической культуры и спорта в муниципальном образовании</a:t>
                      </a:r>
                      <a:endParaRPr lang="ru-RU" sz="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0" dirty="0" smtClean="0">
                          <a:solidFill>
                            <a:schemeClr val="tx1"/>
                          </a:solidFill>
                        </a:rPr>
                        <a:t>27 366,7</a:t>
                      </a:r>
                      <a:endParaRPr lang="ru-RU" sz="11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0" dirty="0" smtClean="0">
                          <a:solidFill>
                            <a:schemeClr val="tx1"/>
                          </a:solidFill>
                        </a:rPr>
                        <a:t>13 403,5</a:t>
                      </a:r>
                      <a:endParaRPr lang="ru-RU" sz="11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0" dirty="0" smtClean="0">
                          <a:solidFill>
                            <a:schemeClr val="tx1"/>
                          </a:solidFill>
                        </a:rPr>
                        <a:t>14 202,1</a:t>
                      </a:r>
                      <a:endParaRPr lang="ru-RU" sz="11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45917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8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3. Формирование городской среды и обеспечение качественным жильем граждан на территории муниципального образования</a:t>
                      </a:r>
                      <a:endParaRPr lang="ru-RU" sz="8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0" dirty="0" smtClean="0">
                          <a:solidFill>
                            <a:schemeClr val="tx1"/>
                          </a:solidFill>
                        </a:rPr>
                        <a:t>1 500,0</a:t>
                      </a:r>
                      <a:endParaRPr lang="ru-RU" sz="11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1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1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50405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8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4. Обеспечение устойчивого функционирования и развития коммунальной и инженерной инфраструктуры и повышение энергоэффективности в муниципальном образовании</a:t>
                      </a:r>
                      <a:endParaRPr lang="ru-RU" sz="8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0" dirty="0" smtClean="0">
                          <a:solidFill>
                            <a:schemeClr val="tx1"/>
                          </a:solidFill>
                        </a:rPr>
                        <a:t>1 935,0</a:t>
                      </a:r>
                      <a:endParaRPr lang="ru-RU" sz="11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1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1500,0</a:t>
                      </a:r>
                      <a:endParaRPr lang="ru-RU" sz="11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1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1 500,0</a:t>
                      </a:r>
                      <a:endParaRPr lang="ru-RU" sz="11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361420">
                <a:tc>
                  <a:txBody>
                    <a:bodyPr/>
                    <a:lstStyle/>
                    <a:p>
                      <a:r>
                        <a:rPr lang="ru-RU" sz="900" b="0" dirty="0" smtClean="0">
                          <a:solidFill>
                            <a:schemeClr val="tx1"/>
                          </a:solidFill>
                        </a:rPr>
                        <a:t>5.Благоустройство территории муниципального образования</a:t>
                      </a:r>
                      <a:endParaRPr lang="ru-RU" sz="9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0" dirty="0" smtClean="0">
                          <a:solidFill>
                            <a:schemeClr val="tx1"/>
                          </a:solidFill>
                        </a:rPr>
                        <a:t>5 960,6</a:t>
                      </a:r>
                      <a:endParaRPr lang="ru-RU" sz="11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0" dirty="0" smtClean="0">
                          <a:solidFill>
                            <a:schemeClr val="tx1"/>
                          </a:solidFill>
                        </a:rPr>
                        <a:t>6 100,0</a:t>
                      </a:r>
                      <a:endParaRPr lang="ru-RU" sz="11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0" dirty="0" smtClean="0">
                          <a:solidFill>
                            <a:schemeClr val="tx1"/>
                          </a:solidFill>
                        </a:rPr>
                        <a:t>7 100,0</a:t>
                      </a:r>
                      <a:endParaRPr lang="ru-RU" sz="11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354320">
                <a:tc>
                  <a:txBody>
                    <a:bodyPr/>
                    <a:lstStyle/>
                    <a:p>
                      <a:r>
                        <a:rPr lang="ru-RU" sz="900" b="0" dirty="0" smtClean="0">
                          <a:solidFill>
                            <a:schemeClr val="tx1"/>
                          </a:solidFill>
                        </a:rPr>
                        <a:t>6.Развитие автомобильных дорог муниципального образования</a:t>
                      </a:r>
                      <a:endParaRPr lang="ru-RU" sz="9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0" dirty="0" smtClean="0">
                          <a:solidFill>
                            <a:schemeClr val="tx1"/>
                          </a:solidFill>
                        </a:rPr>
                        <a:t>5 044,3</a:t>
                      </a:r>
                      <a:endParaRPr lang="ru-RU" sz="11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0" dirty="0" smtClean="0">
                          <a:solidFill>
                            <a:schemeClr val="tx1"/>
                          </a:solidFill>
                        </a:rPr>
                        <a:t>7 941,9 </a:t>
                      </a:r>
                      <a:endParaRPr lang="ru-RU" sz="11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0" dirty="0" smtClean="0">
                          <a:solidFill>
                            <a:schemeClr val="tx1"/>
                          </a:solidFill>
                        </a:rPr>
                        <a:t>8 155,4</a:t>
                      </a:r>
                      <a:endParaRPr lang="ru-RU" sz="11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338140">
                <a:tc>
                  <a:txBody>
                    <a:bodyPr/>
                    <a:lstStyle/>
                    <a:p>
                      <a:r>
                        <a:rPr lang="ru-RU" sz="800" b="0" dirty="0" smtClean="0">
                          <a:solidFill>
                            <a:schemeClr val="tx1"/>
                          </a:solidFill>
                        </a:rPr>
                        <a:t>7 .Устойчивое общественное развитие  в муниципальном образовании</a:t>
                      </a:r>
                      <a:endParaRPr lang="ru-RU" sz="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0" dirty="0" smtClean="0">
                          <a:solidFill>
                            <a:schemeClr val="tx1"/>
                          </a:solidFill>
                        </a:rPr>
                        <a:t>3 917,2</a:t>
                      </a:r>
                      <a:endParaRPr lang="ru-RU" sz="11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0" dirty="0" smtClean="0">
                          <a:solidFill>
                            <a:schemeClr val="tx1"/>
                          </a:solidFill>
                        </a:rPr>
                        <a:t>1 112,7</a:t>
                      </a:r>
                      <a:endParaRPr lang="ru-RU" sz="11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0" dirty="0" smtClean="0">
                          <a:solidFill>
                            <a:schemeClr val="tx1"/>
                          </a:solidFill>
                        </a:rPr>
                        <a:t>1 196,3</a:t>
                      </a:r>
                      <a:endParaRPr lang="ru-RU" sz="11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361420">
                <a:tc>
                  <a:txBody>
                    <a:bodyPr/>
                    <a:lstStyle/>
                    <a:p>
                      <a:r>
                        <a:rPr lang="ru-RU" sz="900" b="1" dirty="0" smtClean="0">
                          <a:solidFill>
                            <a:schemeClr val="tx1"/>
                          </a:solidFill>
                        </a:rPr>
                        <a:t>ИТОГО  ПРОГРАММНЫЕ РАСХОДЫ:</a:t>
                      </a:r>
                      <a:endParaRPr lang="ru-RU" sz="9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1" dirty="0" smtClean="0">
                          <a:solidFill>
                            <a:schemeClr val="tx1"/>
                          </a:solidFill>
                        </a:rPr>
                        <a:t>45 773,8</a:t>
                      </a:r>
                      <a:endParaRPr lang="ru-RU" sz="11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1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30 108,0</a:t>
                      </a:r>
                      <a:endParaRPr kumimoji="0" lang="ru-RU" sz="11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ru-RU" sz="11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32 203,8</a:t>
                      </a:r>
                      <a:endParaRPr kumimoji="0" lang="ru-RU" sz="11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34031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800" b="1" dirty="0" smtClean="0">
                          <a:solidFill>
                            <a:schemeClr val="tx1"/>
                          </a:solidFill>
                        </a:rPr>
                        <a:t>Обеспечение деятельности органов местного самоуправления</a:t>
                      </a:r>
                      <a:r>
                        <a:rPr lang="ru-RU" sz="800" b="1" baseline="0" dirty="0" smtClean="0">
                          <a:solidFill>
                            <a:schemeClr val="tx1"/>
                          </a:solidFill>
                        </a:rPr>
                        <a:t> и непрограммные расходы</a:t>
                      </a:r>
                      <a:endParaRPr lang="ru-RU" sz="9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0" dirty="0" smtClean="0">
                          <a:solidFill>
                            <a:schemeClr val="tx1"/>
                          </a:solidFill>
                        </a:rPr>
                        <a:t>20 190,5</a:t>
                      </a:r>
                      <a:endParaRPr lang="ru-RU" sz="11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0" dirty="0" smtClean="0">
                          <a:solidFill>
                            <a:schemeClr val="tx1"/>
                          </a:solidFill>
                        </a:rPr>
                        <a:t>16 749,8</a:t>
                      </a:r>
                      <a:endParaRPr lang="ru-RU" sz="11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0" dirty="0" smtClean="0">
                          <a:solidFill>
                            <a:schemeClr val="tx1"/>
                          </a:solidFill>
                        </a:rPr>
                        <a:t>13 916,9</a:t>
                      </a:r>
                      <a:endParaRPr lang="ru-RU" sz="11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299925">
                <a:tc>
                  <a:txBody>
                    <a:bodyPr/>
                    <a:lstStyle/>
                    <a:p>
                      <a:r>
                        <a:rPr kumimoji="0" lang="ru-RU" sz="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Условно- утвержденные расходы</a:t>
                      </a:r>
                      <a:endParaRPr kumimoji="0" lang="ru-RU" sz="8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0" dirty="0" smtClean="0">
                          <a:solidFill>
                            <a:schemeClr val="tx1"/>
                          </a:solidFill>
                        </a:rPr>
                        <a:t>-</a:t>
                      </a:r>
                      <a:endParaRPr lang="ru-RU" sz="11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0" i="1" dirty="0" smtClean="0">
                          <a:solidFill>
                            <a:schemeClr val="tx1"/>
                          </a:solidFill>
                        </a:rPr>
                        <a:t>1 101,1</a:t>
                      </a:r>
                      <a:endParaRPr lang="ru-RU" sz="1100" b="0" i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0" i="1" dirty="0" smtClean="0">
                          <a:solidFill>
                            <a:schemeClr val="tx1"/>
                          </a:solidFill>
                        </a:rPr>
                        <a:t>2 165,5</a:t>
                      </a:r>
                      <a:endParaRPr lang="ru-RU" sz="1100" b="0" i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383984">
                <a:tc>
                  <a:txBody>
                    <a:bodyPr/>
                    <a:lstStyle/>
                    <a:p>
                      <a:r>
                        <a:rPr lang="ru-RU" sz="900" b="1" dirty="0" smtClean="0">
                          <a:solidFill>
                            <a:schemeClr val="tx1"/>
                          </a:solidFill>
                        </a:rPr>
                        <a:t>ИТОГО  РАСХОДОВ:</a:t>
                      </a:r>
                      <a:endParaRPr lang="ru-RU" sz="9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1" dirty="0" smtClean="0">
                          <a:solidFill>
                            <a:schemeClr val="tx1"/>
                          </a:solidFill>
                        </a:rPr>
                        <a:t>65 964,3</a:t>
                      </a:r>
                      <a:endParaRPr lang="ru-RU" sz="11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1" dirty="0" smtClean="0">
                          <a:solidFill>
                            <a:schemeClr val="tx1"/>
                          </a:solidFill>
                        </a:rPr>
                        <a:t>47 959,0</a:t>
                      </a:r>
                      <a:endParaRPr lang="ru-RU" sz="11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1" dirty="0" smtClean="0">
                          <a:solidFill>
                            <a:schemeClr val="tx1"/>
                          </a:solidFill>
                        </a:rPr>
                        <a:t>48 286,2</a:t>
                      </a:r>
                      <a:endParaRPr lang="ru-RU" sz="11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4" name="Прямоугольник: скругленные углы 2">
            <a:extLst>
              <a:ext uri="{FF2B5EF4-FFF2-40B4-BE49-F238E27FC236}">
                <a16:creationId xmlns:a16="http://schemas.microsoft.com/office/drawing/2014/main" xmlns="" id="{69C42907-1C45-4288-92BB-E65BEB9FE883}"/>
              </a:ext>
            </a:extLst>
          </p:cNvPr>
          <p:cNvSpPr txBox="1">
            <a:spLocks/>
          </p:cNvSpPr>
          <p:nvPr/>
        </p:nvSpPr>
        <p:spPr>
          <a:xfrm>
            <a:off x="755576" y="260648"/>
            <a:ext cx="7455772" cy="1008112"/>
          </a:xfrm>
          <a:prstGeom prst="roundRect">
            <a:avLst/>
          </a:prstGeom>
          <a:ln/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/>
          <a:p>
            <a:pPr lvl="0" algn="ctr">
              <a:spcBef>
                <a:spcPct val="0"/>
              </a:spcBef>
            </a:pPr>
            <a:r>
              <a:rPr lang="ru-RU" sz="1600" b="1" cap="all" spc="-60" dirty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j-ea"/>
                <a:cs typeface="+mj-cs"/>
              </a:rPr>
              <a:t>Программная структура расходов бюджета  </a:t>
            </a:r>
            <a:r>
              <a:rPr lang="ru-RU" sz="1600" b="1" cap="all" spc="-60" dirty="0" err="1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j-ea"/>
                <a:cs typeface="+mj-cs"/>
              </a:rPr>
              <a:t>плодовского</a:t>
            </a:r>
            <a:r>
              <a:rPr lang="ru-RU" sz="1600" b="1" cap="all" spc="-60" dirty="0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j-ea"/>
                <a:cs typeface="+mj-cs"/>
              </a:rPr>
              <a:t> </a:t>
            </a:r>
            <a:r>
              <a:rPr lang="ru-RU" sz="1600" b="1" cap="all" spc="-60" dirty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j-ea"/>
                <a:cs typeface="+mj-cs"/>
              </a:rPr>
              <a:t>сельского поселения на </a:t>
            </a:r>
            <a:r>
              <a:rPr lang="ru-RU" sz="1600" b="1" cap="all" spc="-60" dirty="0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j-ea"/>
                <a:cs typeface="+mj-cs"/>
              </a:rPr>
              <a:t>2026 </a:t>
            </a:r>
            <a:r>
              <a:rPr lang="ru-RU" sz="1600" b="1" cap="all" spc="-60" dirty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j-ea"/>
                <a:cs typeface="+mj-cs"/>
              </a:rPr>
              <a:t>год и плановый период </a:t>
            </a:r>
            <a:r>
              <a:rPr lang="ru-RU" sz="1600" b="1" cap="all" spc="-60" dirty="0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j-ea"/>
                <a:cs typeface="+mj-cs"/>
              </a:rPr>
              <a:t>2027-2028 </a:t>
            </a:r>
            <a:r>
              <a:rPr lang="ru-RU" sz="1600" b="1" cap="all" spc="-60" dirty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j-ea"/>
                <a:cs typeface="+mj-cs"/>
              </a:rPr>
              <a:t>годов, тыс. руб.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2"/>
          <p:cNvSpPr txBox="1">
            <a:spLocks/>
          </p:cNvSpPr>
          <p:nvPr/>
        </p:nvSpPr>
        <p:spPr>
          <a:xfrm>
            <a:off x="827584" y="476672"/>
            <a:ext cx="7571184" cy="864096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anchor="ctr"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1400" b="1" cap="all" spc="-60" dirty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j-ea"/>
                <a:cs typeface="+mj-cs"/>
              </a:rPr>
              <a:t>Долевое соотношение муниципальных программ в общем объеме программных расходов бюджета на 2026 год представлено на следующей диаграмме</a:t>
            </a:r>
            <a:br>
              <a:rPr lang="ru-RU" sz="1400" b="1" cap="all" spc="-60" dirty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j-ea"/>
                <a:cs typeface="+mj-cs"/>
              </a:rPr>
            </a:br>
            <a:endParaRPr lang="ru-RU" sz="1400" b="1" cap="all" spc="-60" dirty="0">
              <a:ln w="500">
                <a:solidFill>
                  <a:schemeClr val="tx2">
                    <a:shade val="20000"/>
                    <a:satMod val="120000"/>
                  </a:schemeClr>
                </a:solidFill>
              </a:ln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+mj-ea"/>
              <a:cs typeface="+mj-cs"/>
            </a:endParaRPr>
          </a:p>
        </p:txBody>
      </p:sp>
      <p:graphicFrame>
        <p:nvGraphicFramePr>
          <p:cNvPr id="4" name="Диаграмм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91158832"/>
              </p:ext>
            </p:extLst>
          </p:nvPr>
        </p:nvGraphicFramePr>
        <p:xfrm>
          <a:off x="755576" y="1628800"/>
          <a:ext cx="7848872" cy="40324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C:\Users\Mylnikova-IA\Desktop\ОЦЕНКА КАЧЕСТВА ПО ПОСЕЛЕНИЯМ 2024\БЮДЖЕТ ДЛЯ ГРАЖДАН\1647332904_new_preview_spasibo-za-vnimanie-25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1532" y="404664"/>
            <a:ext cx="8396932" cy="59766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9609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755577" y="548680"/>
            <a:ext cx="7560840" cy="720080"/>
          </a:xfrm>
          <a:solidFill>
            <a:schemeClr val="bg1">
              <a:lumMod val="85000"/>
            </a:schemeClr>
          </a:solidFill>
          <a:ln>
            <a:solidFill>
              <a:schemeClr val="bg2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noAutofit/>
          </a:bodyPr>
          <a:lstStyle/>
          <a:p>
            <a:pPr algn="ctr"/>
            <a:r>
              <a:rPr lang="ru-RU" sz="1600" b="1" spc="-60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Административно-территориальное деление  Плодовского </a:t>
            </a:r>
            <a:br>
              <a:rPr lang="ru-RU" sz="1600" b="1" spc="-60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</a:br>
            <a:r>
              <a:rPr lang="ru-RU" sz="1600" b="1" spc="-60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сельского поселения </a:t>
            </a:r>
            <a:br>
              <a:rPr lang="ru-RU" sz="1600" b="1" spc="-60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</a:br>
            <a:endParaRPr lang="ru-RU" sz="1600" b="1" spc="-60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755576" y="1484784"/>
            <a:ext cx="360040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2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</a:t>
            </a:r>
            <a:endParaRPr lang="ru-RU" sz="1200" b="1" dirty="0" smtClean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+mj-ea"/>
              <a:cs typeface="+mj-cs"/>
            </a:endParaRPr>
          </a:p>
          <a:p>
            <a:pPr algn="just"/>
            <a:endParaRPr lang="ru-RU" sz="1200" b="1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+mj-ea"/>
              <a:cs typeface="+mj-cs"/>
            </a:endParaRPr>
          </a:p>
          <a:p>
            <a:pPr algn="just"/>
            <a:endParaRPr lang="ru-RU" sz="1200" b="1" dirty="0" smtClean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+mj-ea"/>
              <a:cs typeface="+mj-cs"/>
            </a:endParaRPr>
          </a:p>
          <a:p>
            <a:pPr algn="just"/>
            <a:endParaRPr lang="ru-RU" sz="1200" b="1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+mj-ea"/>
              <a:cs typeface="+mj-cs"/>
            </a:endParaRPr>
          </a:p>
          <a:p>
            <a:pPr algn="just"/>
            <a:endParaRPr lang="ru-RU" sz="1200" b="1" dirty="0" smtClean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+mj-ea"/>
              <a:cs typeface="+mj-cs"/>
            </a:endParaRPr>
          </a:p>
          <a:p>
            <a:pPr algn="just"/>
            <a:endParaRPr lang="ru-RU" sz="1200" b="1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+mj-ea"/>
              <a:cs typeface="+mj-cs"/>
            </a:endParaRPr>
          </a:p>
          <a:p>
            <a:pPr algn="just"/>
            <a:endParaRPr lang="ru-RU" sz="1200" b="1" dirty="0" smtClean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+mj-ea"/>
              <a:cs typeface="+mj-cs"/>
            </a:endParaRPr>
          </a:p>
          <a:p>
            <a:pPr algn="just"/>
            <a:endParaRPr lang="ru-RU" sz="1200" b="1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+mj-ea"/>
              <a:cs typeface="+mj-cs"/>
            </a:endParaRPr>
          </a:p>
          <a:p>
            <a:pPr algn="just"/>
            <a:endParaRPr lang="ru-RU" sz="1200" b="1" dirty="0" smtClean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+mj-ea"/>
              <a:cs typeface="+mj-cs"/>
            </a:endParaRPr>
          </a:p>
          <a:p>
            <a:pPr algn="just"/>
            <a:endParaRPr lang="ru-RU" sz="1200" b="1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+mj-ea"/>
              <a:cs typeface="+mj-cs"/>
            </a:endParaRPr>
          </a:p>
          <a:p>
            <a:pPr algn="just"/>
            <a:endParaRPr lang="ru-RU" sz="1200" b="1" dirty="0" smtClean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+mj-ea"/>
              <a:cs typeface="+mj-cs"/>
            </a:endParaRPr>
          </a:p>
          <a:p>
            <a:pPr algn="just"/>
            <a:endParaRPr lang="ru-RU" sz="1200" b="1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+mj-ea"/>
              <a:cs typeface="+mj-cs"/>
            </a:endParaRPr>
          </a:p>
          <a:p>
            <a:pPr algn="just"/>
            <a:endParaRPr lang="ru-RU" sz="1200" b="1" dirty="0" smtClean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+mj-ea"/>
              <a:cs typeface="+mj-cs"/>
            </a:endParaRPr>
          </a:p>
          <a:p>
            <a:pPr algn="just"/>
            <a:endParaRPr lang="ru-RU" sz="1200" b="1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+mj-ea"/>
              <a:cs typeface="+mj-cs"/>
            </a:endParaRPr>
          </a:p>
          <a:p>
            <a:pPr algn="just"/>
            <a:endParaRPr lang="ru-RU" sz="1200" b="1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+mj-ea"/>
              <a:cs typeface="+mj-cs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4775773" y="1459266"/>
            <a:ext cx="3816424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14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</a:t>
            </a:r>
            <a:endParaRPr lang="ru-RU" sz="1200" dirty="0">
              <a:latin typeface="Arial" charset="0"/>
              <a:cs typeface="Arial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83568" y="1530950"/>
            <a:ext cx="4248472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2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</a:t>
            </a:r>
            <a:r>
              <a:rPr lang="ru-RU" sz="1200" b="1" dirty="0" err="1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Плодовское</a:t>
            </a:r>
            <a:r>
              <a:rPr lang="ru-RU" sz="12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12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сельское поселение —муниципальное образование в составе Приозерского района Ленинградской области.</a:t>
            </a:r>
          </a:p>
          <a:p>
            <a:pPr algn="just"/>
            <a:r>
              <a:rPr lang="ru-RU" sz="12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Численность населения по состоянию на 1 января </a:t>
            </a:r>
            <a:r>
              <a:rPr lang="ru-RU" sz="12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2025 </a:t>
            </a:r>
            <a:r>
              <a:rPr lang="ru-RU" sz="12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года составляет   2 </a:t>
            </a:r>
            <a:r>
              <a:rPr lang="ru-RU" sz="12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7324 </a:t>
            </a:r>
            <a:r>
              <a:rPr lang="ru-RU" sz="12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человек.</a:t>
            </a:r>
          </a:p>
          <a:p>
            <a:pPr algn="just"/>
            <a:r>
              <a:rPr lang="ru-RU" sz="12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Административным центром Плодовского сельского поселения является поселок Плодовое.</a:t>
            </a:r>
            <a:endParaRPr lang="ru-RU" sz="1200" dirty="0"/>
          </a:p>
        </p:txBody>
      </p:sp>
      <p:pic>
        <p:nvPicPr>
          <p:cNvPr id="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2932837"/>
            <a:ext cx="4176464" cy="3448492"/>
          </a:xfrm>
          <a:prstGeom prst="rect">
            <a:avLst/>
          </a:prstGeom>
          <a:noFill/>
          <a:ln>
            <a:noFill/>
          </a:ln>
          <a:effectLst/>
          <a:scene3d>
            <a:camera prst="orthographicFront"/>
            <a:lightRig rig="threePt" dir="t"/>
          </a:scene3d>
          <a:sp3d>
            <a:bevelT/>
          </a:sp3d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Прямоугольник 6"/>
          <p:cNvSpPr/>
          <p:nvPr/>
        </p:nvSpPr>
        <p:spPr>
          <a:xfrm>
            <a:off x="5436096" y="1530950"/>
            <a:ext cx="3240360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12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 состав поселения входят 12 населённых пунктов</a:t>
            </a:r>
            <a:r>
              <a:rPr lang="ru-RU" sz="12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</a:p>
          <a:p>
            <a:pPr algn="ctr"/>
            <a:endParaRPr lang="ru-RU" sz="1200" b="1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12" name="Таблица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86979478"/>
              </p:ext>
            </p:extLst>
          </p:nvPr>
        </p:nvGraphicFramePr>
        <p:xfrm>
          <a:off x="5256076" y="2132860"/>
          <a:ext cx="3600399" cy="4248468"/>
        </p:xfrm>
        <a:graphic>
          <a:graphicData uri="http://schemas.openxmlformats.org/drawingml/2006/table">
            <a:tbl>
              <a:tblPr>
                <a:effectLst>
                  <a:innerShdw blurRad="114300">
                    <a:prstClr val="black"/>
                  </a:innerShdw>
                </a:effectLst>
              </a:tblPr>
              <a:tblGrid>
                <a:gridCol w="711608"/>
                <a:gridCol w="1088592"/>
                <a:gridCol w="1800199"/>
              </a:tblGrid>
              <a:tr h="365981">
                <a:tc>
                  <a:txBody>
                    <a:bodyPr/>
                    <a:lstStyle/>
                    <a:p>
                      <a:pPr algn="ctr"/>
                      <a:r>
                        <a:rPr lang="ru-RU" sz="10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№</a:t>
                      </a:r>
                    </a:p>
                  </a:txBody>
                  <a:tcPr marL="36036" marR="78829" marT="18018" marB="1801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Населённый пункт</a:t>
                      </a:r>
                    </a:p>
                  </a:txBody>
                  <a:tcPr marL="36036" marR="78829" marT="18018" marB="1801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Тип населённого пункта</a:t>
                      </a:r>
                    </a:p>
                  </a:txBody>
                  <a:tcPr marL="36036" marR="78829" marT="18018" marB="1801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  <a:tr h="293406">
                <a:tc>
                  <a:txBody>
                    <a:bodyPr/>
                    <a:lstStyle/>
                    <a:p>
                      <a:pPr algn="ctr"/>
                      <a:r>
                        <a:rPr lang="ru-RU" sz="1000" b="1" dirty="0">
                          <a:effectLst/>
                        </a:rPr>
                        <a:t>1</a:t>
                      </a:r>
                    </a:p>
                  </a:txBody>
                  <a:tcPr marL="36036" marR="36036" marT="18018" marB="1801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000" b="1" u="none" strike="noStrike" dirty="0" err="1">
                          <a:solidFill>
                            <a:srgbClr val="0645AD"/>
                          </a:solidFill>
                          <a:effectLst/>
                          <a:hlinkClick r:id="rId4" tooltip="Веснино (Ленинградская область)"/>
                        </a:rPr>
                        <a:t>Веснино</a:t>
                      </a:r>
                      <a:endParaRPr lang="ru-RU" sz="1000" b="1" dirty="0">
                        <a:effectLst/>
                      </a:endParaRPr>
                    </a:p>
                  </a:txBody>
                  <a:tcPr marL="36036" marR="36036" marT="18018" marB="1801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000" b="1" dirty="0">
                          <a:effectLst/>
                        </a:rPr>
                        <a:t>посёлок</a:t>
                      </a:r>
                    </a:p>
                  </a:txBody>
                  <a:tcPr marL="36036" marR="36036" marT="18018" marB="1801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191545">
                <a:tc>
                  <a:txBody>
                    <a:bodyPr/>
                    <a:lstStyle/>
                    <a:p>
                      <a:pPr algn="ctr"/>
                      <a:r>
                        <a:rPr lang="ru-RU" sz="1000" b="1" dirty="0">
                          <a:effectLst/>
                        </a:rPr>
                        <a:t>2</a:t>
                      </a:r>
                    </a:p>
                  </a:txBody>
                  <a:tcPr marL="36036" marR="36036" marT="18018" marB="1801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000" b="1" u="none" strike="noStrike" dirty="0">
                          <a:solidFill>
                            <a:srgbClr val="0645AD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hlinkClick r:id="rId5" tooltip="Красное (Ленинградская область)"/>
                        </a:rPr>
                        <a:t>Красное</a:t>
                      </a:r>
                      <a:endParaRPr lang="ru-RU" sz="10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36036" marR="36036" marT="18018" marB="1801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0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посёлок</a:t>
                      </a:r>
                    </a:p>
                  </a:txBody>
                  <a:tcPr marL="36036" marR="36036" marT="18018" marB="1801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293406">
                <a:tc>
                  <a:txBody>
                    <a:bodyPr/>
                    <a:lstStyle/>
                    <a:p>
                      <a:pPr algn="ctr"/>
                      <a:r>
                        <a:rPr lang="ru-RU" sz="1000" b="1">
                          <a:effectLst/>
                        </a:rPr>
                        <a:t>3</a:t>
                      </a:r>
                    </a:p>
                  </a:txBody>
                  <a:tcPr marL="36036" marR="36036" marT="18018" marB="1801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000" b="1" u="none" strike="noStrike" dirty="0">
                          <a:solidFill>
                            <a:srgbClr val="0645AD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hlinkClick r:id="rId6" tooltip="Кутузовское"/>
                        </a:rPr>
                        <a:t>Кутузовское</a:t>
                      </a:r>
                      <a:endParaRPr lang="ru-RU" sz="10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36036" marR="36036" marT="18018" marB="1801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0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посёлок</a:t>
                      </a:r>
                    </a:p>
                  </a:txBody>
                  <a:tcPr marL="36036" marR="36036" marT="18018" marB="1801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293406">
                <a:tc>
                  <a:txBody>
                    <a:bodyPr/>
                    <a:lstStyle/>
                    <a:p>
                      <a:pPr algn="ctr"/>
                      <a:r>
                        <a:rPr lang="ru-RU" sz="1000" b="1" dirty="0">
                          <a:effectLst/>
                        </a:rPr>
                        <a:t>4</a:t>
                      </a:r>
                    </a:p>
                  </a:txBody>
                  <a:tcPr marL="36036" marR="36036" marT="18018" marB="1801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000" b="1" u="none" strike="noStrike" dirty="0">
                          <a:solidFill>
                            <a:srgbClr val="0645AD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hlinkClick r:id="rId7" tooltip="Малая Горка (Ленинградская область)"/>
                        </a:rPr>
                        <a:t>Малая Горка</a:t>
                      </a:r>
                      <a:endParaRPr lang="ru-RU" sz="10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36036" marR="36036" marT="18018" marB="1801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0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посёлок</a:t>
                      </a:r>
                    </a:p>
                  </a:txBody>
                  <a:tcPr marL="36036" marR="36036" marT="18018" marB="1801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346459">
                <a:tc>
                  <a:txBody>
                    <a:bodyPr/>
                    <a:lstStyle/>
                    <a:p>
                      <a:pPr algn="ctr"/>
                      <a:r>
                        <a:rPr lang="ru-RU" sz="1000" b="1">
                          <a:effectLst/>
                        </a:rPr>
                        <a:t>5</a:t>
                      </a:r>
                    </a:p>
                  </a:txBody>
                  <a:tcPr marL="36036" marR="36036" marT="18018" marB="1801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000" b="1" u="none" strike="noStrike" dirty="0">
                          <a:solidFill>
                            <a:srgbClr val="0645AD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hlinkClick r:id="rId8" tooltip="Мельничные Ручьи"/>
                        </a:rPr>
                        <a:t>Мельничные Ручьи</a:t>
                      </a:r>
                      <a:endParaRPr lang="ru-RU" sz="10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36036" marR="36036" marT="18018" marB="1801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0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посёлок</a:t>
                      </a:r>
                    </a:p>
                  </a:txBody>
                  <a:tcPr marL="36036" marR="36036" marT="18018" marB="1801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562017">
                <a:tc>
                  <a:txBody>
                    <a:bodyPr/>
                    <a:lstStyle/>
                    <a:p>
                      <a:pPr algn="ctr"/>
                      <a:r>
                        <a:rPr lang="ru-RU" sz="1000" b="1" dirty="0">
                          <a:effectLst/>
                        </a:rPr>
                        <a:t>6</a:t>
                      </a:r>
                    </a:p>
                  </a:txBody>
                  <a:tcPr marL="36036" marR="36036" marT="18018" marB="1801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000" b="1" u="none" strike="noStrike" dirty="0">
                          <a:solidFill>
                            <a:srgbClr val="0645AD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hlinkClick r:id="rId9" tooltip="Отрадное (Приозерский район)"/>
                        </a:rPr>
                        <a:t>Отрадное</a:t>
                      </a:r>
                      <a:endParaRPr lang="ru-RU" sz="10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36036" marR="36036" marT="18018" marB="1801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0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посёлок железнодорожной станции</a:t>
                      </a:r>
                    </a:p>
                  </a:txBody>
                  <a:tcPr marL="36036" marR="36036" marT="18018" marB="1801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432454">
                <a:tc>
                  <a:txBody>
                    <a:bodyPr/>
                    <a:lstStyle/>
                    <a:p>
                      <a:pPr algn="ctr"/>
                      <a:r>
                        <a:rPr lang="ru-RU" sz="1000" b="1" dirty="0">
                          <a:effectLst/>
                        </a:rPr>
                        <a:t>7</a:t>
                      </a:r>
                    </a:p>
                  </a:txBody>
                  <a:tcPr marL="36036" marR="36036" marT="18018" marB="1801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000" b="1" u="none" strike="noStrike" dirty="0">
                          <a:solidFill>
                            <a:srgbClr val="0645AD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hlinkClick r:id="rId10" tooltip="Плодовое (Ленинградская область)"/>
                        </a:rPr>
                        <a:t>Плодовое</a:t>
                      </a:r>
                      <a:endParaRPr lang="ru-RU" sz="10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36036" marR="36036" marT="18018" marB="1801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0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посёлок, административный центр</a:t>
                      </a:r>
                    </a:p>
                  </a:txBody>
                  <a:tcPr marL="36036" marR="36036" marT="18018" marB="1801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  <a:tr h="302892">
                <a:tc>
                  <a:txBody>
                    <a:bodyPr/>
                    <a:lstStyle/>
                    <a:p>
                      <a:pPr algn="ctr"/>
                      <a:r>
                        <a:rPr lang="ru-RU" sz="1000" b="1">
                          <a:effectLst/>
                        </a:rPr>
                        <a:t>8</a:t>
                      </a:r>
                    </a:p>
                  </a:txBody>
                  <a:tcPr marL="36036" marR="36036" marT="18018" marB="1801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000" b="1" u="none" strike="noStrike" dirty="0">
                          <a:solidFill>
                            <a:srgbClr val="0645AD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hlinkClick r:id="rId11" tooltip="Солнечное (Ленинградская область)"/>
                        </a:rPr>
                        <a:t>Солнечное</a:t>
                      </a:r>
                      <a:endParaRPr lang="ru-RU" sz="10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36036" marR="36036" marT="18018" marB="1801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0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посёлок</a:t>
                      </a:r>
                    </a:p>
                  </a:txBody>
                  <a:tcPr marL="36036" marR="36036" marT="18018" marB="1801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302892">
                <a:tc>
                  <a:txBody>
                    <a:bodyPr/>
                    <a:lstStyle/>
                    <a:p>
                      <a:pPr algn="ctr"/>
                      <a:r>
                        <a:rPr lang="ru-RU" sz="1000" b="1">
                          <a:effectLst/>
                        </a:rPr>
                        <a:t>9</a:t>
                      </a:r>
                    </a:p>
                  </a:txBody>
                  <a:tcPr marL="36036" marR="36036" marT="18018" marB="1801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000" b="1" u="none" strike="noStrike" dirty="0" err="1">
                          <a:solidFill>
                            <a:srgbClr val="0645AD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hlinkClick r:id="rId12" tooltip="Соловьёвка (Ленинградская область)"/>
                        </a:rPr>
                        <a:t>Соловьёвка</a:t>
                      </a:r>
                      <a:endParaRPr lang="ru-RU" sz="10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36036" marR="36036" marT="18018" marB="1801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0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посёлок</a:t>
                      </a:r>
                    </a:p>
                  </a:txBody>
                  <a:tcPr marL="36036" marR="36036" marT="18018" marB="1801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302892">
                <a:tc>
                  <a:txBody>
                    <a:bodyPr/>
                    <a:lstStyle/>
                    <a:p>
                      <a:pPr algn="ctr"/>
                      <a:r>
                        <a:rPr lang="ru-RU" sz="1000" b="1">
                          <a:effectLst/>
                        </a:rPr>
                        <a:t>10</a:t>
                      </a:r>
                    </a:p>
                  </a:txBody>
                  <a:tcPr marL="36036" marR="36036" marT="18018" marB="1801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000" b="1" u="none" strike="noStrike" dirty="0">
                          <a:solidFill>
                            <a:srgbClr val="0645AD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hlinkClick r:id="rId13" tooltip="Тракторное (Ленинградская область)"/>
                        </a:rPr>
                        <a:t>Тракторное</a:t>
                      </a:r>
                      <a:endParaRPr lang="ru-RU" sz="10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36036" marR="36036" marT="18018" marB="1801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0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посёлок</a:t>
                      </a:r>
                    </a:p>
                  </a:txBody>
                  <a:tcPr marL="36036" marR="36036" marT="18018" marB="1801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293406">
                <a:tc>
                  <a:txBody>
                    <a:bodyPr/>
                    <a:lstStyle/>
                    <a:p>
                      <a:pPr algn="ctr"/>
                      <a:r>
                        <a:rPr lang="ru-RU" sz="1000" b="1">
                          <a:effectLst/>
                        </a:rPr>
                        <a:t>11</a:t>
                      </a:r>
                    </a:p>
                  </a:txBody>
                  <a:tcPr marL="36036" marR="36036" marT="18018" marB="1801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000" b="1" u="none" strike="noStrike" dirty="0">
                          <a:solidFill>
                            <a:srgbClr val="0645AD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hlinkClick r:id="rId14" tooltip="Уральское (Ленинградская область)"/>
                        </a:rPr>
                        <a:t>Уральское</a:t>
                      </a:r>
                      <a:endParaRPr lang="ru-RU" sz="10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36036" marR="36036" marT="18018" marB="1801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0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посёлок</a:t>
                      </a:r>
                    </a:p>
                  </a:txBody>
                  <a:tcPr marL="36036" marR="36036" marT="18018" marB="1801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267712">
                <a:tc>
                  <a:txBody>
                    <a:bodyPr/>
                    <a:lstStyle/>
                    <a:p>
                      <a:pPr algn="ctr"/>
                      <a:r>
                        <a:rPr lang="ru-RU" sz="1000" b="1">
                          <a:effectLst/>
                        </a:rPr>
                        <a:t>12</a:t>
                      </a:r>
                    </a:p>
                  </a:txBody>
                  <a:tcPr marL="36036" marR="36036" marT="18018" marB="1801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000" b="1" u="none" strike="noStrike" dirty="0" err="1">
                          <a:solidFill>
                            <a:srgbClr val="0645AD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hlinkClick r:id="rId15" tooltip="Цветково (Ленинградская область)"/>
                        </a:rPr>
                        <a:t>Цветково</a:t>
                      </a:r>
                      <a:endParaRPr lang="ru-RU" sz="10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36036" marR="36036" marT="18018" marB="1801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0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посёлок</a:t>
                      </a:r>
                    </a:p>
                  </a:txBody>
                  <a:tcPr marL="36036" marR="36036" marT="18018" marB="1801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: скругленные углы 4">
            <a:extLst>
              <a:ext uri="{FF2B5EF4-FFF2-40B4-BE49-F238E27FC236}">
                <a16:creationId xmlns:a16="http://schemas.microsoft.com/office/drawing/2014/main" xmlns="" id="{1BD868A6-9CDE-4940-A436-07AA32407A63}"/>
              </a:ext>
            </a:extLst>
          </p:cNvPr>
          <p:cNvSpPr/>
          <p:nvPr/>
        </p:nvSpPr>
        <p:spPr>
          <a:xfrm>
            <a:off x="2486188" y="404664"/>
            <a:ext cx="4176464" cy="648072"/>
          </a:xfrm>
          <a:prstGeom prst="roundRect">
            <a:avLst/>
          </a:prstGeom>
          <a:ln/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b="1" cap="all" spc="-60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j-ea"/>
                <a:cs typeface="+mj-cs"/>
              </a:rPr>
              <a:t>глоссарий</a:t>
            </a:r>
          </a:p>
        </p:txBody>
      </p:sp>
      <p:sp>
        <p:nvSpPr>
          <p:cNvPr id="5" name="Объект 2">
            <a:extLst>
              <a:ext uri="{FF2B5EF4-FFF2-40B4-BE49-F238E27FC236}">
                <a16:creationId xmlns="" xmlns:a16="http://schemas.microsoft.com/office/drawing/2014/main" id="{9AC0D781-B621-4878-B487-18F49E781EC9}"/>
              </a:ext>
            </a:extLst>
          </p:cNvPr>
          <p:cNvSpPr txBox="1">
            <a:spLocks/>
          </p:cNvSpPr>
          <p:nvPr/>
        </p:nvSpPr>
        <p:spPr>
          <a:xfrm>
            <a:off x="251520" y="1340768"/>
            <a:ext cx="2808312" cy="504056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Autofit/>
          </a:bodyPr>
          <a:lstStyle>
            <a:lvl1pPr marL="27432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576263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855663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4630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178308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10312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242316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274320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spcBef>
                <a:spcPts val="0"/>
              </a:spcBef>
              <a:buFont typeface="Symbol" pitchFamily="18" charset="2"/>
              <a:buNone/>
            </a:pPr>
            <a:r>
              <a:rPr lang="ru-RU" sz="850" b="1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j-ea"/>
                <a:cs typeface="+mj-cs"/>
              </a:rPr>
              <a:t>Бюджет - </a:t>
            </a:r>
            <a:r>
              <a:rPr lang="ru-RU" sz="85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j-ea"/>
                <a:cs typeface="+mj-cs"/>
              </a:rPr>
              <a:t>форма образования и расходования денежных средств, предназначенных для финансового обеспечения задач и функций государства и местного самоуправления</a:t>
            </a:r>
          </a:p>
          <a:p>
            <a:pPr marL="0" indent="0" algn="just">
              <a:spcBef>
                <a:spcPts val="0"/>
              </a:spcBef>
              <a:buFont typeface="Symbol" pitchFamily="18" charset="2"/>
              <a:buNone/>
            </a:pPr>
            <a:endParaRPr lang="ru-RU" sz="850" b="1" smtClean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+mj-ea"/>
              <a:cs typeface="+mj-cs"/>
            </a:endParaRPr>
          </a:p>
          <a:p>
            <a:pPr marL="0" indent="0" algn="just">
              <a:spcBef>
                <a:spcPts val="0"/>
              </a:spcBef>
              <a:buFont typeface="Symbol" pitchFamily="18" charset="2"/>
              <a:buNone/>
            </a:pPr>
            <a:r>
              <a:rPr lang="ru-RU" sz="850" b="1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j-ea"/>
                <a:cs typeface="+mj-cs"/>
              </a:rPr>
              <a:t>Доходы бюджета </a:t>
            </a:r>
            <a:r>
              <a:rPr lang="ru-RU" sz="85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j-ea"/>
                <a:cs typeface="+mj-cs"/>
              </a:rPr>
              <a:t>- поступающие в бюджет денежные средства, за исключением средств, являющихся в соответствии с настоящим Кодексом источниками финансирования дефицита бюджета</a:t>
            </a:r>
          </a:p>
          <a:p>
            <a:pPr marL="0" indent="0" algn="just">
              <a:spcBef>
                <a:spcPts val="0"/>
              </a:spcBef>
              <a:buFont typeface="Symbol" pitchFamily="18" charset="2"/>
              <a:buNone/>
            </a:pPr>
            <a:endParaRPr lang="ru-RU" sz="850" b="1" smtClean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+mj-ea"/>
              <a:cs typeface="+mj-cs"/>
            </a:endParaRPr>
          </a:p>
          <a:p>
            <a:pPr marL="0" indent="0" algn="just">
              <a:spcBef>
                <a:spcPts val="0"/>
              </a:spcBef>
              <a:buFont typeface="Symbol" pitchFamily="18" charset="2"/>
              <a:buNone/>
            </a:pPr>
            <a:r>
              <a:rPr lang="ru-RU" sz="850" b="1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j-ea"/>
                <a:cs typeface="+mj-cs"/>
              </a:rPr>
              <a:t>Расходы бюджета </a:t>
            </a:r>
            <a:r>
              <a:rPr lang="ru-RU" sz="85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j-ea"/>
                <a:cs typeface="+mj-cs"/>
              </a:rPr>
              <a:t>- вылечиваемые из бюджета денежные средства, за исключением средств, являющихся в соответствии с настоящим Кодексом источниками финансирования дефицита бюджета</a:t>
            </a:r>
          </a:p>
          <a:p>
            <a:pPr marL="0" indent="0" algn="just">
              <a:spcBef>
                <a:spcPts val="0"/>
              </a:spcBef>
              <a:buFont typeface="Symbol" pitchFamily="18" charset="2"/>
              <a:buNone/>
            </a:pPr>
            <a:endParaRPr lang="ru-RU" sz="850" b="1" smtClean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+mj-ea"/>
              <a:cs typeface="+mj-cs"/>
            </a:endParaRPr>
          </a:p>
          <a:p>
            <a:pPr marL="0" indent="0" algn="just">
              <a:spcBef>
                <a:spcPts val="0"/>
              </a:spcBef>
              <a:buFont typeface="Symbol" pitchFamily="18" charset="2"/>
              <a:buNone/>
            </a:pPr>
            <a:r>
              <a:rPr lang="ru-RU" sz="850" b="1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j-ea"/>
                <a:cs typeface="+mj-cs"/>
              </a:rPr>
              <a:t>Дефицит бюджета</a:t>
            </a:r>
            <a:r>
              <a:rPr lang="ru-RU" sz="85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j-ea"/>
                <a:cs typeface="+mj-cs"/>
              </a:rPr>
              <a:t> - превышение расходов бюджета над его доходами</a:t>
            </a:r>
          </a:p>
          <a:p>
            <a:pPr marL="0" indent="0" algn="just">
              <a:spcBef>
                <a:spcPts val="0"/>
              </a:spcBef>
              <a:buFont typeface="Symbol" pitchFamily="18" charset="2"/>
              <a:buNone/>
            </a:pPr>
            <a:endParaRPr lang="ru-RU" sz="850" b="1" smtClean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+mj-ea"/>
              <a:cs typeface="+mj-cs"/>
            </a:endParaRPr>
          </a:p>
          <a:p>
            <a:pPr marL="0" indent="0" algn="just">
              <a:spcBef>
                <a:spcPts val="0"/>
              </a:spcBef>
              <a:buFont typeface="Symbol" pitchFamily="18" charset="2"/>
              <a:buNone/>
            </a:pPr>
            <a:r>
              <a:rPr lang="ru-RU" sz="850" b="1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j-ea"/>
                <a:cs typeface="+mj-cs"/>
              </a:rPr>
              <a:t>Профицит бюджета </a:t>
            </a:r>
            <a:r>
              <a:rPr lang="ru-RU" sz="85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j-ea"/>
                <a:cs typeface="+mj-cs"/>
              </a:rPr>
              <a:t>- превышение доходов бюджета над его расходами</a:t>
            </a:r>
          </a:p>
          <a:p>
            <a:pPr marL="0" indent="0" algn="just">
              <a:spcBef>
                <a:spcPts val="0"/>
              </a:spcBef>
              <a:buFont typeface="Symbol" pitchFamily="18" charset="2"/>
              <a:buNone/>
            </a:pPr>
            <a:endParaRPr lang="ru-RU" sz="850" b="1" smtClean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+mj-ea"/>
              <a:cs typeface="+mj-cs"/>
            </a:endParaRPr>
          </a:p>
          <a:p>
            <a:pPr marL="0" indent="0" algn="just">
              <a:spcBef>
                <a:spcPts val="0"/>
              </a:spcBef>
              <a:buFont typeface="Symbol" pitchFamily="18" charset="2"/>
              <a:buNone/>
            </a:pPr>
            <a:r>
              <a:rPr lang="ru-RU" sz="850" b="1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j-ea"/>
                <a:cs typeface="+mj-cs"/>
              </a:rPr>
              <a:t>Источники финансирования дефицита бюджета </a:t>
            </a:r>
            <a:r>
              <a:rPr lang="ru-RU" sz="85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j-ea"/>
                <a:cs typeface="+mj-cs"/>
              </a:rPr>
              <a:t>- денежные средства, привлекаемые в бюджет для покрытия дефицита бюджета</a:t>
            </a:r>
          </a:p>
          <a:p>
            <a:pPr marL="0" indent="0" algn="just">
              <a:spcBef>
                <a:spcPts val="0"/>
              </a:spcBef>
              <a:buFont typeface="Symbol" pitchFamily="18" charset="2"/>
              <a:buNone/>
            </a:pPr>
            <a:endParaRPr lang="ru-RU" sz="850" b="1" smtClean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+mj-ea"/>
              <a:cs typeface="+mj-cs"/>
            </a:endParaRPr>
          </a:p>
          <a:p>
            <a:pPr marL="0" indent="0" algn="just">
              <a:spcBef>
                <a:spcPts val="0"/>
              </a:spcBef>
              <a:buFont typeface="Symbol" pitchFamily="18" charset="2"/>
              <a:buNone/>
            </a:pPr>
            <a:r>
              <a:rPr lang="ru-RU" sz="850" b="1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j-ea"/>
                <a:cs typeface="+mj-cs"/>
              </a:rPr>
              <a:t>Бюджетные инвестиции </a:t>
            </a:r>
            <a:r>
              <a:rPr lang="ru-RU" sz="85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j-ea"/>
                <a:cs typeface="+mj-cs"/>
              </a:rPr>
              <a:t>- бюджетные средства направляемые на создание или увеличение за счет средств бюджета стоимости государственного (муниципального) имущества</a:t>
            </a:r>
          </a:p>
          <a:p>
            <a:pPr marL="0" indent="0" algn="just">
              <a:spcBef>
                <a:spcPts val="0"/>
              </a:spcBef>
              <a:buFont typeface="Symbol" pitchFamily="18" charset="2"/>
              <a:buNone/>
            </a:pPr>
            <a:endParaRPr lang="ru-RU" sz="850" b="1" smtClean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+mj-ea"/>
              <a:cs typeface="+mj-cs"/>
            </a:endParaRPr>
          </a:p>
          <a:p>
            <a:pPr marL="0" indent="0" algn="just">
              <a:spcBef>
                <a:spcPts val="0"/>
              </a:spcBef>
              <a:buFont typeface="Symbol" pitchFamily="18" charset="2"/>
              <a:buNone/>
            </a:pPr>
            <a:r>
              <a:rPr lang="ru-RU" sz="850" b="1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j-ea"/>
                <a:cs typeface="+mj-cs"/>
              </a:rPr>
              <a:t>Межбюджетные трансферты </a:t>
            </a:r>
            <a:r>
              <a:rPr lang="ru-RU" sz="85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j-ea"/>
                <a:cs typeface="+mj-cs"/>
              </a:rPr>
              <a:t>- средства предоставляемые одним бюджетом бюджетной системы Российской Федерации другому бюджету бюджетной системы Российской ф</a:t>
            </a:r>
            <a:r>
              <a:rPr lang="ru-RU" sz="850" b="1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j-ea"/>
                <a:cs typeface="+mj-cs"/>
              </a:rPr>
              <a:t>едерации</a:t>
            </a:r>
            <a:endParaRPr lang="ru-RU" sz="850" b="1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+mj-ea"/>
              <a:cs typeface="+mj-cs"/>
            </a:endParaRPr>
          </a:p>
        </p:txBody>
      </p:sp>
      <p:sp>
        <p:nvSpPr>
          <p:cNvPr id="6" name="Объект 2">
            <a:extLst>
              <a:ext uri="{FF2B5EF4-FFF2-40B4-BE49-F238E27FC236}">
                <a16:creationId xmlns="" xmlns:a16="http://schemas.microsoft.com/office/drawing/2014/main" id="{93F726FF-9985-4BAB-8B37-A2912DF16ADE}"/>
              </a:ext>
            </a:extLst>
          </p:cNvPr>
          <p:cNvSpPr txBox="1">
            <a:spLocks/>
          </p:cNvSpPr>
          <p:nvPr/>
        </p:nvSpPr>
        <p:spPr>
          <a:xfrm>
            <a:off x="6228184" y="1340768"/>
            <a:ext cx="2722390" cy="504056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Font typeface="Arial" pitchFamily="34" charset="0"/>
              <a:buNone/>
            </a:pPr>
            <a:r>
              <a:rPr lang="ru-RU" sz="85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j-ea"/>
                <a:cs typeface="+mj-cs"/>
              </a:rPr>
              <a:t>Дотации - межбюджетные трансферт предоставляемые на безвозмездной и безвозвратной основе без установления направлений их использования</a:t>
            </a:r>
          </a:p>
          <a:p>
            <a:pPr marL="0" indent="0" algn="just">
              <a:buFont typeface="Arial" pitchFamily="34" charset="0"/>
              <a:buNone/>
            </a:pPr>
            <a:endParaRPr lang="ru-RU" sz="850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+mj-ea"/>
              <a:cs typeface="+mj-cs"/>
            </a:endParaRPr>
          </a:p>
          <a:p>
            <a:pPr marL="0" indent="0" algn="just">
              <a:buFont typeface="Arial" pitchFamily="34" charset="0"/>
              <a:buNone/>
            </a:pPr>
            <a:r>
              <a:rPr lang="ru-RU" sz="85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j-ea"/>
                <a:cs typeface="+mj-cs"/>
              </a:rPr>
              <a:t>Субсидии -  межбюджетные трансферты, предоставляемые в целях софинансирования расходов на решение вопросов местного значения</a:t>
            </a:r>
          </a:p>
          <a:p>
            <a:pPr marL="0" indent="0" algn="just">
              <a:buFont typeface="Arial" pitchFamily="34" charset="0"/>
              <a:buNone/>
            </a:pPr>
            <a:endParaRPr lang="ru-RU" sz="850" b="1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+mj-ea"/>
              <a:cs typeface="+mj-cs"/>
            </a:endParaRPr>
          </a:p>
          <a:p>
            <a:pPr marL="0" indent="0" algn="just">
              <a:buFont typeface="Arial" pitchFamily="34" charset="0"/>
              <a:buNone/>
            </a:pPr>
            <a:r>
              <a:rPr lang="ru-RU" sz="85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j-ea"/>
                <a:cs typeface="+mj-cs"/>
              </a:rPr>
              <a:t>Субвенции - межбюджетные трансферты, предоставляемые в целях обеспечения исполнения отдельных государственных полномочий,  переданных органам местного самоуправления</a:t>
            </a:r>
          </a:p>
          <a:p>
            <a:pPr marL="0" indent="0" algn="just">
              <a:buFont typeface="Arial" pitchFamily="34" charset="0"/>
              <a:buNone/>
            </a:pPr>
            <a:endParaRPr lang="ru-RU" sz="850" b="1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+mj-ea"/>
              <a:cs typeface="+mj-cs"/>
            </a:endParaRPr>
          </a:p>
          <a:p>
            <a:pPr marL="0" indent="0" algn="just">
              <a:buFont typeface="Arial" pitchFamily="34" charset="0"/>
              <a:buNone/>
            </a:pPr>
            <a:r>
              <a:rPr lang="ru-RU" sz="85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j-ea"/>
                <a:cs typeface="+mj-cs"/>
              </a:rPr>
              <a:t>Муниципальная программа – документ стратегического планирования, содержащий комплекс планируемых мероприятий взаимоувязанных по задачам, срокам осуществления, исполнителям и ресурсам и обеспечивающих наиболее эффективное достижение целей и решение задач социально-экономического развития муниципального образования</a:t>
            </a:r>
          </a:p>
          <a:p>
            <a:pPr marL="0" indent="0" algn="just">
              <a:buFont typeface="Arial" pitchFamily="34" charset="0"/>
              <a:buNone/>
            </a:pPr>
            <a:endParaRPr lang="ru-RU" sz="850" b="1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+mj-ea"/>
              <a:cs typeface="+mj-cs"/>
            </a:endParaRPr>
          </a:p>
          <a:p>
            <a:pPr marL="0" indent="0" algn="just">
              <a:buFont typeface="Arial" pitchFamily="34" charset="0"/>
              <a:buNone/>
            </a:pPr>
            <a:r>
              <a:rPr lang="ru-RU" sz="85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j-ea"/>
                <a:cs typeface="+mj-cs"/>
              </a:rPr>
              <a:t>Инициативное бюджетирование – совокупность практик вовлечения граждан в бюджетный процесс, участие населения в определении и выборе проектов, финансируемых за счет средств соответствующих бюджетов и последующем контроле за реализацией отобранных проектов со стороны граждан</a:t>
            </a:r>
          </a:p>
        </p:txBody>
      </p:sp>
      <p:pic>
        <p:nvPicPr>
          <p:cNvPr id="7" name="Picture 4" descr="C:\Users\Mylnikova-IA\Desktop\ОЦЕНКА КАЧЕСТВА ПО ПОСЕЛЕНИЯМ 2024\БЮДЖЕТ ДЛЯ ГРАЖДАН\Glossarij-terminov-dlya-novichkov-Wordpress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10460" y="1340768"/>
            <a:ext cx="2880320" cy="2448272"/>
          </a:xfrm>
          <a:prstGeom prst="rect">
            <a:avLst/>
          </a:prstGeom>
          <a:noFill/>
          <a:scene3d>
            <a:camera prst="orthographicFront"/>
            <a:lightRig rig="threePt" dir="t"/>
          </a:scene3d>
          <a:sp3d>
            <a:bevelT/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2" descr="C:\Users\Mylnikova-IA\Desktop\ОЦЕНКА КАЧЕСТВА ПО ПОСЕЛЕНИЯМ 2024\БЮДЖЕТ ДЛЯ ГРАЖДАН\d8d37951-2818-5eed-be4d-9d7df819425a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88392" y="3933056"/>
            <a:ext cx="2924457" cy="2448272"/>
          </a:xfrm>
          <a:prstGeom prst="rect">
            <a:avLst/>
          </a:prstGeom>
          <a:noFill/>
          <a:scene3d>
            <a:camera prst="orthographicFront"/>
            <a:lightRig rig="threePt" dir="t"/>
          </a:scene3d>
          <a:sp3d>
            <a:bevelT/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170407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57200" y="404664"/>
            <a:ext cx="8291264" cy="6120680"/>
          </a:xfrm>
        </p:spPr>
        <p:txBody>
          <a:bodyPr>
            <a:normAutofit/>
          </a:bodyPr>
          <a:lstStyle/>
          <a:p>
            <a:pPr algn="just"/>
            <a:r>
              <a:rPr lang="ru-RU" sz="1200" dirty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Бюджетный процесс представляет собой деятельность по составлению проекта бюджета, его рассмотрению, утверждению, исполнению, составлению и утверждению отчета об исполнении бюджета.                                                                           </a:t>
            </a:r>
          </a:p>
          <a:p>
            <a:r>
              <a:rPr lang="ru-RU" sz="1200" dirty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СТАДИИ БЮДЖЕТНОГО ПРОЦЕССА:</a:t>
            </a:r>
          </a:p>
          <a:p>
            <a:r>
              <a:rPr lang="ru-RU" sz="1200" dirty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1. Составление проекта бюджета </a:t>
            </a:r>
          </a:p>
          <a:p>
            <a:r>
              <a:rPr lang="ru-RU" sz="1200" dirty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2. Рассмотрение проекта бюджета </a:t>
            </a:r>
          </a:p>
          <a:p>
            <a:r>
              <a:rPr lang="ru-RU" sz="1200" dirty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3. Утверждение проекта бюджета</a:t>
            </a:r>
          </a:p>
          <a:p>
            <a:r>
              <a:rPr lang="ru-RU" sz="1200" dirty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4. Исполнение бюджета</a:t>
            </a:r>
          </a:p>
          <a:p>
            <a:r>
              <a:rPr lang="ru-RU" sz="1200" dirty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5. Рассмотрение и утверждение отчета об исполнении бюджета </a:t>
            </a:r>
          </a:p>
          <a:p>
            <a:pPr algn="just"/>
            <a:r>
              <a:rPr lang="ru-RU" sz="1200" dirty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ДОХОДЫ - это поступающие в бюджет денежные средства (налоги, административные платежи и сборы, безвозмездные поступления)</a:t>
            </a:r>
          </a:p>
          <a:p>
            <a:pPr algn="just"/>
            <a:r>
              <a:rPr lang="ru-RU" sz="1200" dirty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РАСХОДЫ - это выплачиваемые из бюджета денежные средства (социальные выплаты населению, содержание муниципальных учреждений.</a:t>
            </a:r>
          </a:p>
          <a:p>
            <a:pPr algn="just"/>
            <a:r>
              <a:rPr lang="ru-RU" sz="1200" dirty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Сбалансированность бюджета по доходам и расходам – основополагающее требование, предъявляемое к органам, составляющим и утверждающим бюджет</a:t>
            </a:r>
          </a:p>
        </p:txBody>
      </p:sp>
      <p:pic>
        <p:nvPicPr>
          <p:cNvPr id="1026" name="Picture 2" descr="C:\Users\Mylnikova-IA\Desktop\ОЦЕНКА КАЧЕСТВА ПО ПОСЕЛЕНИЯМ 2024\БЮДЖЕТ ДЛЯ ГРАЖДАН\e27f522de664c3aef485a0ac201057b97593f429756af246047e4433a59d6ad6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1680" y="4149080"/>
            <a:ext cx="5688632" cy="2232248"/>
          </a:xfrm>
          <a:prstGeom prst="rect">
            <a:avLst/>
          </a:prstGeom>
          <a:noFill/>
          <a:scene3d>
            <a:camera prst="orthographicFront"/>
            <a:lightRig rig="threePt" dir="t"/>
          </a:scene3d>
          <a:sp3d>
            <a:bevelT/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701285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428596" y="5000636"/>
            <a:ext cx="9286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E8DD4551-B895-4245-BF4E-3B4F8FAB571A}"/>
              </a:ext>
            </a:extLst>
          </p:cNvPr>
          <p:cNvSpPr txBox="1"/>
          <p:nvPr/>
        </p:nvSpPr>
        <p:spPr>
          <a:xfrm>
            <a:off x="1827136" y="620688"/>
            <a:ext cx="5472608" cy="584775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sz="1600" b="1" cap="all" spc="-60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j-ea"/>
                <a:cs typeface="+mj-cs"/>
              </a:rPr>
              <a:t>ОСНОВНЫЕ ПАРАМЕТРЫ БЮДЖЕТА  </a:t>
            </a:r>
            <a:r>
              <a:rPr lang="ru-RU" sz="1600" b="1" cap="all" spc="-6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j-ea"/>
                <a:cs typeface="+mj-cs"/>
              </a:rPr>
              <a:t>ПЛОДОВСКОГО СЕЛЬСКОГО  </a:t>
            </a:r>
            <a:r>
              <a:rPr lang="ru-RU" sz="1600" b="1" cap="all" spc="-60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j-ea"/>
                <a:cs typeface="+mj-cs"/>
              </a:rPr>
              <a:t>ПОСЕЛЕНИЯ (тыс. руб.)</a:t>
            </a:r>
          </a:p>
        </p:txBody>
      </p:sp>
      <p:graphicFrame>
        <p:nvGraphicFramePr>
          <p:cNvPr id="12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66892854"/>
              </p:ext>
            </p:extLst>
          </p:nvPr>
        </p:nvGraphicFramePr>
        <p:xfrm>
          <a:off x="539551" y="1628800"/>
          <a:ext cx="8136905" cy="3922775"/>
        </p:xfrm>
        <a:graphic>
          <a:graphicData uri="http://schemas.openxmlformats.org/drawingml/2006/table">
            <a:tbl>
              <a:tblPr firstRow="1" bandRow="1">
                <a:effectLst>
                  <a:innerShdw blurRad="63500" dist="50800" dir="5400000">
                    <a:prstClr val="black">
                      <a:alpha val="50000"/>
                    </a:prstClr>
                  </a:innerShdw>
                </a:effectLst>
                <a:tableStyleId>{5C22544A-7EE6-4342-B048-85BDC9FD1C3A}</a:tableStyleId>
              </a:tblPr>
              <a:tblGrid>
                <a:gridCol w="1853977"/>
                <a:gridCol w="1873316"/>
                <a:gridCol w="1498652"/>
                <a:gridCol w="1348787"/>
                <a:gridCol w="1562173"/>
              </a:tblGrid>
              <a:tr h="864096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4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Наименование показателей</a:t>
                      </a:r>
                      <a:endParaRPr lang="ru-RU" sz="14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4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2025</a:t>
                      </a:r>
                    </a:p>
                    <a:p>
                      <a:pPr marL="0" algn="ctr" defTabSz="914400" rtl="0" eaLnBrk="1" latinLnBrk="0" hangingPunct="1"/>
                      <a:r>
                        <a:rPr lang="ru-RU" sz="14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(утвержденный план)</a:t>
                      </a:r>
                      <a:endParaRPr lang="ru-RU" sz="14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4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Прогноз </a:t>
                      </a:r>
                    </a:p>
                    <a:p>
                      <a:pPr marL="0" algn="ctr" defTabSz="914400" rtl="0" eaLnBrk="1" latinLnBrk="0" hangingPunct="1"/>
                      <a:r>
                        <a:rPr lang="ru-RU" sz="14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на 2026 </a:t>
                      </a:r>
                      <a:endParaRPr lang="ru-RU" sz="14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4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Прогноз </a:t>
                      </a:r>
                    </a:p>
                    <a:p>
                      <a:pPr marL="0" algn="ctr" defTabSz="914400" rtl="0" eaLnBrk="1" latinLnBrk="0" hangingPunct="1"/>
                      <a:r>
                        <a:rPr lang="ru-RU" sz="14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на 2027 </a:t>
                      </a:r>
                      <a:endParaRPr lang="ru-RU" sz="14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4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Прогноз </a:t>
                      </a:r>
                    </a:p>
                    <a:p>
                      <a:pPr marL="0" algn="ctr" defTabSz="914400" rtl="0" eaLnBrk="1" latinLnBrk="0" hangingPunct="1"/>
                      <a:r>
                        <a:rPr lang="ru-RU" sz="14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на 2028 </a:t>
                      </a:r>
                      <a:endParaRPr lang="ru-RU" sz="14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</a:tr>
              <a:tr h="1008112"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b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Доходы</a:t>
                      </a:r>
                    </a:p>
                    <a:p>
                      <a:pPr algn="ctr"/>
                      <a:endParaRPr kumimoji="0" lang="ru-RU" sz="1400" b="1" kern="1200" dirty="0" smtClean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  <a:p>
                      <a:pPr algn="ctr"/>
                      <a:r>
                        <a:rPr kumimoji="0" lang="ru-RU" sz="1400" b="1" i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темп роста</a:t>
                      </a:r>
                      <a:endParaRPr kumimoji="0" lang="ru-RU" sz="1400" b="1" i="1" kern="120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97 902,7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en-US" sz="1400" b="1" i="0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63 </a:t>
                      </a:r>
                      <a:r>
                        <a:rPr kumimoji="0" lang="en-US" sz="1400" b="1" i="0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347,6</a:t>
                      </a:r>
                      <a:endParaRPr kumimoji="0" lang="ru-RU" sz="1400" b="1" i="0" kern="1200" dirty="0" smtClean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  <a:p>
                      <a:pPr marL="0" algn="ctr" rtl="0" eaLnBrk="1" latinLnBrk="0" hangingPunct="1"/>
                      <a:endParaRPr kumimoji="0" lang="ru-RU" sz="1400" b="1" i="0" kern="1200" dirty="0" smtClean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  <a:p>
                      <a:pPr marL="0" algn="ctr" rtl="0" eaLnBrk="1" latinLnBrk="0" hangingPunct="1"/>
                      <a:r>
                        <a:rPr kumimoji="0" lang="ru-RU" sz="1400" b="1" i="0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64,7%</a:t>
                      </a:r>
                      <a:endParaRPr kumimoji="0" lang="ru-RU" sz="1400" b="1" i="0" kern="120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en-US" sz="1400" b="1" i="0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45 </a:t>
                      </a:r>
                      <a:r>
                        <a:rPr kumimoji="0" lang="en-US" sz="1400" b="1" i="0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171,5</a:t>
                      </a:r>
                      <a:endParaRPr kumimoji="0" lang="ru-RU" sz="1400" b="1" i="0" kern="1200" dirty="0" smtClean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  <a:p>
                      <a:pPr marL="0" algn="ctr" rtl="0" eaLnBrk="1" latinLnBrk="0" hangingPunct="1"/>
                      <a:endParaRPr kumimoji="0" lang="ru-RU" sz="1400" b="1" i="0" kern="1200" dirty="0" smtClean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  <a:p>
                      <a:pPr marL="0" algn="ctr" rtl="0" eaLnBrk="1" latinLnBrk="0" hangingPunct="1"/>
                      <a:r>
                        <a:rPr kumimoji="0" lang="ru-RU" sz="1400" b="1" i="0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71,3%</a:t>
                      </a:r>
                      <a:endParaRPr kumimoji="0" lang="ru-RU" sz="1400" b="1" i="0" kern="120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en-US" sz="1400" b="1" i="0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45 </a:t>
                      </a:r>
                      <a:r>
                        <a:rPr kumimoji="0" lang="en-US" sz="1400" b="1" i="0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955,8</a:t>
                      </a:r>
                      <a:endParaRPr kumimoji="0" lang="ru-RU" sz="1400" b="1" i="0" kern="1200" dirty="0" smtClean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  <a:p>
                      <a:pPr marL="0" algn="ctr" rtl="0" eaLnBrk="1" latinLnBrk="0" hangingPunct="1"/>
                      <a:endParaRPr kumimoji="0" lang="ru-RU" sz="1400" b="1" i="0" kern="1200" dirty="0" smtClean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  <a:p>
                      <a:pPr marL="0" algn="ctr" rtl="0" eaLnBrk="1" latinLnBrk="0" hangingPunct="1"/>
                      <a:r>
                        <a:rPr kumimoji="0" lang="ru-RU" sz="1400" b="1" i="0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101,7%</a:t>
                      </a:r>
                      <a:endParaRPr kumimoji="0" lang="ru-RU" sz="1400" b="1" i="0" kern="120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/>
                </a:tc>
              </a:tr>
              <a:tr h="1080120"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b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Расходы, в т. ч.</a:t>
                      </a:r>
                    </a:p>
                    <a:p>
                      <a:pPr algn="ctr"/>
                      <a:r>
                        <a:rPr kumimoji="0" lang="ru-RU" sz="1100" b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условно-утвержденные</a:t>
                      </a:r>
                    </a:p>
                    <a:p>
                      <a:pPr algn="ctr">
                        <a:lnSpc>
                          <a:spcPct val="50000"/>
                        </a:lnSpc>
                      </a:pPr>
                      <a:endParaRPr kumimoji="0" lang="ru-RU" sz="1400" b="1" i="1" kern="1200" dirty="0" smtClean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  <a:p>
                      <a:pPr algn="ctr"/>
                      <a:r>
                        <a:rPr kumimoji="0" lang="ru-RU" sz="1400" b="1" i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темп</a:t>
                      </a:r>
                      <a:r>
                        <a:rPr kumimoji="0" lang="ru-RU" sz="1400" b="1" i="1" kern="12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роста</a:t>
                      </a:r>
                      <a:endParaRPr kumimoji="0" lang="ru-RU" sz="1400" b="1" i="1" kern="120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99 907,7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en-US" sz="1400" b="1" i="0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65 </a:t>
                      </a:r>
                      <a:r>
                        <a:rPr kumimoji="0" lang="en-US" sz="1400" b="1" i="0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964,3</a:t>
                      </a:r>
                      <a:endParaRPr kumimoji="0" lang="ru-RU" sz="1400" b="1" i="0" kern="1200" dirty="0" smtClean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  <a:p>
                      <a:pPr marL="0" algn="ctr" rtl="0" eaLnBrk="1" latinLnBrk="0" hangingPunct="1"/>
                      <a:endParaRPr kumimoji="0" lang="ru-RU" sz="1400" b="1" i="0" kern="1200" dirty="0" smtClean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  <a:p>
                      <a:pPr marL="0" algn="ctr" rtl="0" eaLnBrk="1" latinLnBrk="0" hangingPunct="1"/>
                      <a:r>
                        <a:rPr kumimoji="0" lang="ru-RU" sz="1400" b="1" i="0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66,0%</a:t>
                      </a:r>
                      <a:endParaRPr kumimoji="0" lang="ru-RU" sz="1400" b="1" i="0" kern="1200" dirty="0" smtClean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en-US" sz="1400" b="1" i="0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47 959,0</a:t>
                      </a:r>
                    </a:p>
                    <a:p>
                      <a:pPr marL="0" algn="ctr" rtl="0" eaLnBrk="1" latinLnBrk="0" hangingPunct="1"/>
                      <a:r>
                        <a:rPr kumimoji="0" lang="en-US" sz="1400" b="1" i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 </a:t>
                      </a:r>
                      <a:r>
                        <a:rPr kumimoji="0" lang="en-US" sz="1400" b="1" i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101,1</a:t>
                      </a:r>
                      <a:endParaRPr kumimoji="0" lang="ru-RU" sz="1400" b="1" i="1" kern="1200" dirty="0" smtClean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  <a:p>
                      <a:pPr marL="0" algn="ctr" rtl="0" eaLnBrk="1" latinLnBrk="0" hangingPunct="1"/>
                      <a:r>
                        <a:rPr kumimoji="0" lang="ru-RU" sz="1400" b="1" i="0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72,7%</a:t>
                      </a:r>
                      <a:endParaRPr kumimoji="0" lang="ru-RU" sz="1400" b="1" i="0" kern="1200" dirty="0" smtClean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en-US" sz="1400" b="1" i="0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48 286,2</a:t>
                      </a:r>
                    </a:p>
                    <a:p>
                      <a:pPr marL="0" algn="ctr" rtl="0" eaLnBrk="1" latinLnBrk="0" hangingPunct="1"/>
                      <a:r>
                        <a:rPr kumimoji="0" lang="en-US" sz="1400" b="1" i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2 </a:t>
                      </a:r>
                      <a:r>
                        <a:rPr kumimoji="0" lang="en-US" sz="1400" b="1" i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165,5</a:t>
                      </a:r>
                      <a:endParaRPr kumimoji="0" lang="ru-RU" sz="1400" b="1" i="1" kern="1200" dirty="0" smtClean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  <a:p>
                      <a:pPr marL="0" algn="ctr" rtl="0" eaLnBrk="1" latinLnBrk="0" hangingPunct="1"/>
                      <a:r>
                        <a:rPr kumimoji="0" lang="ru-RU" sz="1400" b="1" i="0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100,7%</a:t>
                      </a:r>
                      <a:endParaRPr kumimoji="0" lang="ru-RU" sz="1400" b="1" i="0" kern="1200" dirty="0" smtClean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/>
                </a:tc>
              </a:tr>
              <a:tr h="970447"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b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Дефицит (-),  профицит (+)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-2 005,0</a:t>
                      </a:r>
                      <a:endParaRPr lang="ru-RU" sz="1400" b="1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en-US" sz="1400" b="1" i="0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-2 616,7</a:t>
                      </a:r>
                      <a:endParaRPr kumimoji="0" lang="ru-RU" sz="1400" b="1" i="0" kern="120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ru-RU" sz="1400" b="1" i="0" kern="120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-</a:t>
                      </a:r>
                      <a:r>
                        <a:rPr kumimoji="0" lang="en-US" sz="1400" b="1" i="0" kern="120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2 </a:t>
                      </a:r>
                      <a:r>
                        <a:rPr kumimoji="0" lang="en-US" sz="1400" b="1" i="0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787,5</a:t>
                      </a:r>
                      <a:endParaRPr kumimoji="0" lang="ru-RU" sz="1400" b="1" i="0" kern="120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en-US" sz="1400" b="1" i="0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2 330,4</a:t>
                      </a:r>
                      <a:endParaRPr kumimoji="0" lang="ru-RU" sz="1400" b="1" i="0" kern="120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71600" y="332656"/>
            <a:ext cx="7128792" cy="792088"/>
          </a:xfrm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ctr">
              <a:lnSpc>
                <a:spcPct val="100000"/>
              </a:lnSpc>
            </a:pPr>
            <a:r>
              <a:rPr lang="ru-RU" sz="1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j-ea"/>
                <a:cs typeface="+mj-cs"/>
              </a:rPr>
              <a:t>Структура доходной части местного бюджета </a:t>
            </a:r>
            <a:br>
              <a:rPr lang="ru-RU" sz="1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j-ea"/>
                <a:cs typeface="+mj-cs"/>
              </a:rPr>
            </a:br>
            <a:r>
              <a:rPr lang="ru-RU" sz="1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j-ea"/>
                <a:cs typeface="+mj-cs"/>
              </a:rPr>
              <a:t>на </a:t>
            </a:r>
            <a:r>
              <a:rPr lang="ru-RU" sz="16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j-ea"/>
                <a:cs typeface="+mj-cs"/>
              </a:rPr>
              <a:t>2026 - 2028 </a:t>
            </a:r>
            <a:r>
              <a:rPr lang="ru-RU" sz="1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j-ea"/>
                <a:cs typeface="+mj-cs"/>
              </a:rPr>
              <a:t>годы  </a:t>
            </a: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14147513"/>
              </p:ext>
            </p:extLst>
          </p:nvPr>
        </p:nvGraphicFramePr>
        <p:xfrm>
          <a:off x="755576" y="1268760"/>
          <a:ext cx="7560841" cy="2977088"/>
        </p:xfrm>
        <a:graphic>
          <a:graphicData uri="http://schemas.openxmlformats.org/drawingml/2006/table">
            <a:tbl>
              <a:tblPr firstRow="1" bandRow="1">
                <a:effectLst>
                  <a:innerShdw blurRad="114300">
                    <a:prstClr val="black"/>
                  </a:innerShdw>
                </a:effectLst>
                <a:tableStyleId>{5C22544A-7EE6-4342-B048-85BDC9FD1C3A}</a:tableStyleId>
              </a:tblPr>
              <a:tblGrid>
                <a:gridCol w="1835156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880874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880874"/>
                <a:gridCol w="954281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954281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954281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1101094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</a:tblGrid>
              <a:tr h="227052">
                <a:tc rowSpan="3"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ru-RU" sz="1200" b="1" kern="1200" baseline="0" dirty="0" smtClean="0">
                          <a:solidFill>
                            <a:schemeClr val="bg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Основные характеристики местного бюджета</a:t>
                      </a:r>
                      <a:endParaRPr kumimoji="0" lang="ru-RU" sz="1200" b="1" kern="1200" baseline="0" dirty="0">
                        <a:solidFill>
                          <a:schemeClr val="bg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 gridSpan="6"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ru-RU" sz="1200" b="1" kern="1200" baseline="0" dirty="0" smtClean="0">
                          <a:solidFill>
                            <a:schemeClr val="bg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Проект Решения о бюджете</a:t>
                      </a:r>
                      <a:endParaRPr kumimoji="0" lang="ru-RU" sz="1200" b="1" kern="1200" baseline="0" dirty="0">
                        <a:solidFill>
                          <a:schemeClr val="bg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ru-RU" sz="1400" b="1" kern="1200" baseline="0" dirty="0">
                        <a:solidFill>
                          <a:srgbClr val="002060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ru-RU" sz="1400" b="1" kern="1200" baseline="0" dirty="0">
                        <a:solidFill>
                          <a:srgbClr val="002060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ru-RU" sz="1400" b="1" kern="1200" baseline="0" dirty="0">
                        <a:solidFill>
                          <a:srgbClr val="002060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ru-RU" sz="1400" b="1" kern="1200" baseline="0" dirty="0">
                        <a:solidFill>
                          <a:srgbClr val="002060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9657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ru-RU" sz="1200" b="1" kern="1200" baseline="0" dirty="0" smtClean="0">
                          <a:solidFill>
                            <a:schemeClr val="bg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2026 год</a:t>
                      </a:r>
                      <a:endParaRPr kumimoji="0" lang="ru-RU" sz="1200" b="1" kern="1200" baseline="0" dirty="0">
                        <a:solidFill>
                          <a:schemeClr val="bg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ru-RU" sz="1200" b="1" kern="1200" baseline="0" dirty="0" smtClean="0">
                          <a:solidFill>
                            <a:schemeClr val="bg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2027 год</a:t>
                      </a:r>
                      <a:endParaRPr kumimoji="0" lang="ru-RU" sz="1200" b="1" kern="1200" baseline="0" dirty="0">
                        <a:solidFill>
                          <a:schemeClr val="bg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ru-RU" sz="1400" b="1" kern="1200" baseline="0" dirty="0">
                        <a:solidFill>
                          <a:srgbClr val="002060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ru-RU" sz="1200" b="1" kern="1200" baseline="0" dirty="0" smtClean="0">
                          <a:solidFill>
                            <a:schemeClr val="bg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2028 год</a:t>
                      </a:r>
                      <a:endParaRPr kumimoji="0" lang="ru-RU" sz="1200" b="1" kern="1200" baseline="0" dirty="0">
                        <a:solidFill>
                          <a:schemeClr val="bg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ru-RU" sz="1400" b="1" kern="1200" baseline="0" dirty="0">
                        <a:solidFill>
                          <a:srgbClr val="002060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</a:tr>
              <a:tr h="29071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ru-RU" sz="1100" b="1" kern="1200" baseline="0" dirty="0" smtClean="0">
                          <a:solidFill>
                            <a:schemeClr val="bg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сумма</a:t>
                      </a:r>
                      <a:endParaRPr kumimoji="0" lang="ru-RU" sz="1100" b="1" kern="1200" baseline="0" dirty="0">
                        <a:solidFill>
                          <a:schemeClr val="bg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ru-RU" sz="1100" b="1" kern="1200" baseline="0" dirty="0" smtClean="0">
                          <a:solidFill>
                            <a:schemeClr val="bg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доля,%</a:t>
                      </a:r>
                      <a:endParaRPr kumimoji="0" lang="ru-RU" sz="1100" b="1" kern="1200" baseline="0" dirty="0">
                        <a:solidFill>
                          <a:schemeClr val="bg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ru-RU" sz="1100" b="1" kern="1200" baseline="0" dirty="0" smtClean="0">
                          <a:solidFill>
                            <a:schemeClr val="bg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сумма</a:t>
                      </a:r>
                      <a:endParaRPr kumimoji="0" lang="ru-RU" sz="1100" b="1" kern="1200" baseline="0" dirty="0">
                        <a:solidFill>
                          <a:schemeClr val="bg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ru-RU" sz="1100" b="1" kern="1200" baseline="0" dirty="0" smtClean="0">
                          <a:solidFill>
                            <a:schemeClr val="bg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доля,%</a:t>
                      </a:r>
                      <a:endParaRPr kumimoji="0" lang="ru-RU" sz="1100" b="1" kern="1200" baseline="0" dirty="0">
                        <a:solidFill>
                          <a:schemeClr val="bg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ru-RU" sz="1100" b="1" kern="1200" baseline="0" dirty="0" smtClean="0">
                          <a:solidFill>
                            <a:schemeClr val="bg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сумма</a:t>
                      </a:r>
                      <a:endParaRPr kumimoji="0" lang="ru-RU" sz="1100" b="1" kern="1200" baseline="0" dirty="0">
                        <a:solidFill>
                          <a:schemeClr val="bg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ru-RU" sz="1100" b="1" kern="1200" baseline="0" dirty="0" smtClean="0">
                          <a:solidFill>
                            <a:schemeClr val="bg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доля,%</a:t>
                      </a:r>
                      <a:endParaRPr kumimoji="0" lang="ru-RU" sz="1100" b="1" kern="1200" baseline="0" dirty="0">
                        <a:solidFill>
                          <a:schemeClr val="bg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</a:tr>
              <a:tr h="381744">
                <a:tc>
                  <a:txBody>
                    <a:bodyPr/>
                    <a:lstStyle/>
                    <a:p>
                      <a:pPr algn="l"/>
                      <a:r>
                        <a:rPr lang="ru-RU" sz="1050" b="1" dirty="0" smtClean="0"/>
                        <a:t>Налоговые доходы</a:t>
                      </a:r>
                      <a:endParaRPr lang="ru-RU" sz="105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sz="1200" b="1" kern="12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25 193,8</a:t>
                      </a:r>
                      <a:endParaRPr kumimoji="0" lang="ru-RU" sz="1200" b="1" kern="1200" baseline="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200" b="1" kern="12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39,8%</a:t>
                      </a:r>
                      <a:endParaRPr kumimoji="0" lang="ru-RU" sz="1200" b="1" kern="1200" baseline="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200" b="1" kern="12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25 429,4</a:t>
                      </a:r>
                      <a:endParaRPr kumimoji="0" lang="ru-RU" sz="1200" b="1" kern="1200" baseline="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200" b="1" kern="12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56,3%</a:t>
                      </a:r>
                      <a:endParaRPr kumimoji="0" lang="ru-RU" sz="1200" b="1" kern="1200" baseline="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200" b="1" kern="12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25 675,1</a:t>
                      </a:r>
                      <a:endParaRPr kumimoji="0" lang="ru-RU" sz="1200" b="1" kern="1200" baseline="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200" b="1" kern="12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56,9%</a:t>
                      </a:r>
                      <a:endParaRPr kumimoji="0" lang="ru-RU" sz="1200" b="1" kern="1200" baseline="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02116">
                <a:tc>
                  <a:txBody>
                    <a:bodyPr/>
                    <a:lstStyle/>
                    <a:p>
                      <a:pPr algn="l"/>
                      <a:r>
                        <a:rPr lang="ru-RU" sz="1050" b="1" dirty="0" smtClean="0"/>
                        <a:t>Неналоговые доходы</a:t>
                      </a:r>
                      <a:endParaRPr lang="ru-RU" sz="105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sz="1200" b="1" kern="12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3 030,0</a:t>
                      </a:r>
                      <a:endParaRPr kumimoji="0" lang="ru-RU" sz="1200" b="1" kern="1200" baseline="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200" b="1" kern="12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4,8%</a:t>
                      </a:r>
                      <a:endParaRPr kumimoji="0" lang="ru-RU" sz="1200" b="1" kern="1200" baseline="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200" b="1" kern="12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3 030,0</a:t>
                      </a:r>
                      <a:endParaRPr kumimoji="0" lang="ru-RU" sz="1200" b="1" kern="1200" baseline="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200" b="1" kern="12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6,7%</a:t>
                      </a:r>
                      <a:endParaRPr kumimoji="0" lang="ru-RU" sz="1200" b="1" kern="1200" baseline="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200" b="1" kern="12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3 030,0</a:t>
                      </a:r>
                      <a:endParaRPr kumimoji="0" lang="ru-RU" sz="1200" b="1" kern="1200" baseline="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200" b="1" kern="12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6,6%</a:t>
                      </a:r>
                      <a:endParaRPr kumimoji="0" lang="ru-RU" sz="1200" b="1" kern="1200" baseline="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68404">
                <a:tc>
                  <a:txBody>
                    <a:bodyPr/>
                    <a:lstStyle/>
                    <a:p>
                      <a:pPr algn="l"/>
                      <a:r>
                        <a:rPr lang="ru-RU" sz="1050" b="1" dirty="0" smtClean="0">
                          <a:latin typeface="+mn-lt"/>
                          <a:cs typeface="+mn-cs"/>
                        </a:rPr>
                        <a:t>Собственные</a:t>
                      </a:r>
                      <a:r>
                        <a:rPr lang="ru-RU" sz="1050" b="1" baseline="0" dirty="0" smtClean="0">
                          <a:latin typeface="+mn-lt"/>
                          <a:cs typeface="+mn-cs"/>
                        </a:rPr>
                        <a:t> доходы</a:t>
                      </a:r>
                      <a:endParaRPr lang="ru-RU" sz="105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sz="1200" b="1" kern="12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28 223,8</a:t>
                      </a:r>
                      <a:endParaRPr kumimoji="0" lang="ru-RU" sz="1200" b="1" kern="1200" baseline="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200" b="1" kern="12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44,6%</a:t>
                      </a:r>
                      <a:endParaRPr kumimoji="0" lang="ru-RU" sz="1200" b="1" kern="1200" baseline="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sz="1200" b="1" kern="12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28 459,4</a:t>
                      </a:r>
                      <a:endParaRPr kumimoji="0" lang="ru-RU" sz="1200" b="1" kern="1200" baseline="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200" b="1" kern="12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63,0%</a:t>
                      </a:r>
                      <a:endParaRPr kumimoji="0" lang="ru-RU" sz="1200" b="1" kern="1200" baseline="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sz="1200" b="1" kern="12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28 705,1</a:t>
                      </a:r>
                      <a:endParaRPr kumimoji="0" lang="ru-RU" sz="1200" b="1" kern="1200" baseline="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200" b="1" kern="12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62,5%</a:t>
                      </a:r>
                      <a:endParaRPr kumimoji="0" lang="ru-RU" sz="1200" b="1" kern="1200" baseline="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542734">
                <a:tc>
                  <a:txBody>
                    <a:bodyPr/>
                    <a:lstStyle/>
                    <a:p>
                      <a:pPr algn="l"/>
                      <a:r>
                        <a:rPr lang="ru-RU" sz="1050" b="1" dirty="0" smtClean="0"/>
                        <a:t>Безвозмездные поступления</a:t>
                      </a:r>
                      <a:endParaRPr lang="ru-RU" sz="105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sz="1200" b="1" kern="12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35 123,7</a:t>
                      </a:r>
                      <a:endParaRPr kumimoji="0" lang="ru-RU" sz="1200" b="1" kern="1200" baseline="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200" b="1" kern="12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55,4%</a:t>
                      </a:r>
                      <a:endParaRPr kumimoji="0" lang="ru-RU" sz="1200" b="1" kern="1200" baseline="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200" b="1" kern="12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16 712,1</a:t>
                      </a:r>
                      <a:endParaRPr kumimoji="0" lang="ru-RU" sz="1200" b="1" kern="1200" baseline="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200" b="1" kern="12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37,0%</a:t>
                      </a:r>
                      <a:endParaRPr kumimoji="0" lang="ru-RU" sz="1200" b="1" kern="1200" baseline="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200" b="1" kern="12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17 250,7</a:t>
                      </a:r>
                      <a:endParaRPr kumimoji="0" lang="ru-RU" sz="1200" b="1" kern="1200" baseline="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200" b="1" kern="12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37,5%</a:t>
                      </a:r>
                      <a:endParaRPr kumimoji="0" lang="ru-RU" sz="1200" b="1" kern="1200" baseline="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542734">
                <a:tc>
                  <a:txBody>
                    <a:bodyPr/>
                    <a:lstStyle/>
                    <a:p>
                      <a:pPr algn="l"/>
                      <a:r>
                        <a:rPr lang="ru-RU" sz="1050" b="1" dirty="0" smtClean="0"/>
                        <a:t>Итого:</a:t>
                      </a:r>
                      <a:endParaRPr lang="ru-RU" sz="105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sz="1200" b="1" kern="12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63 347,6</a:t>
                      </a:r>
                      <a:endParaRPr kumimoji="0" lang="ru-RU" sz="1200" b="1" kern="1200" baseline="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200" b="1" kern="12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100,0%</a:t>
                      </a:r>
                      <a:endParaRPr kumimoji="0" lang="ru-RU" sz="1200" b="1" kern="1200" baseline="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sz="1200" b="1" kern="12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45 171,5</a:t>
                      </a:r>
                      <a:endParaRPr kumimoji="0" lang="ru-RU" sz="1200" b="1" kern="1200" baseline="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200" b="1" kern="12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100,0%</a:t>
                      </a:r>
                      <a:endParaRPr kumimoji="0" lang="ru-RU" sz="1200" b="1" kern="1200" baseline="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sz="1200" b="1" kern="12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45 955,8</a:t>
                      </a:r>
                      <a:endParaRPr kumimoji="0" lang="ru-RU" sz="1200" b="1" kern="1200" baseline="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200" b="1" kern="12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100,0%</a:t>
                      </a:r>
                      <a:endParaRPr kumimoji="0" lang="ru-RU" sz="1200" b="1" kern="1200" baseline="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</a:tbl>
          </a:graphicData>
        </a:graphic>
      </p:graphicFrame>
      <p:pic>
        <p:nvPicPr>
          <p:cNvPr id="1026" name="Picture 2" descr="C:\Users\Mylnikova-IA\Desktop\ОЦЕНКА КАЧЕСТВА ПО ПОСЕЛЕНИЯМ 2024\БЮДЖЕТ ДЛЯ ГРАЖДАН\i (9)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4365104"/>
            <a:ext cx="7560839" cy="2376264"/>
          </a:xfrm>
          <a:prstGeom prst="rect">
            <a:avLst/>
          </a:prstGeom>
          <a:noFill/>
          <a:effectLst>
            <a:innerShdw blurRad="114300">
              <a:prstClr val="black"/>
            </a:innerShdw>
          </a:effectLst>
          <a:scene3d>
            <a:camera prst="orthographicFront"/>
            <a:lightRig rig="threePt" dir="t"/>
          </a:scene3d>
          <a:sp3d>
            <a:bevelT/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1067746" y="383042"/>
            <a:ext cx="7128792" cy="792088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lIns="45720" tIns="0" rIns="45720" bIns="0" anchor="b" anchorCtr="0"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3800" b="1" kern="1200" cap="all" baseline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solidFill>
                  <a:schemeClr val="dk1"/>
                </a:solidFill>
                <a:effectLst/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algn="ctr"/>
            <a:r>
              <a:rPr lang="ru-RU" sz="1600" spc="-6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j-ea"/>
                <a:cs typeface="+mj-cs"/>
              </a:rPr>
              <a:t>налоговые  доходы  </a:t>
            </a:r>
            <a:r>
              <a:rPr lang="ru-RU" sz="1600" spc="-60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j-ea"/>
                <a:cs typeface="+mj-cs"/>
              </a:rPr>
              <a:t>местного бюджета </a:t>
            </a:r>
            <a:br>
              <a:rPr lang="ru-RU" sz="1600" spc="-60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j-ea"/>
                <a:cs typeface="+mj-cs"/>
              </a:rPr>
            </a:br>
            <a:r>
              <a:rPr lang="ru-RU" sz="1600" spc="-60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j-ea"/>
                <a:cs typeface="+mj-cs"/>
              </a:rPr>
              <a:t>на </a:t>
            </a:r>
            <a:r>
              <a:rPr lang="ru-RU" sz="1600" spc="-6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j-ea"/>
                <a:cs typeface="+mj-cs"/>
              </a:rPr>
              <a:t>2025 </a:t>
            </a:r>
            <a:r>
              <a:rPr lang="ru-RU" sz="1600" spc="-60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j-ea"/>
                <a:cs typeface="+mj-cs"/>
              </a:rPr>
              <a:t>-</a:t>
            </a:r>
            <a:r>
              <a:rPr lang="ru-RU" sz="1600" spc="-6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j-ea"/>
                <a:cs typeface="+mj-cs"/>
              </a:rPr>
              <a:t>2028 </a:t>
            </a:r>
            <a:r>
              <a:rPr lang="ru-RU" sz="1600" spc="-60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j-ea"/>
                <a:cs typeface="+mj-cs"/>
              </a:rPr>
              <a:t>годы  </a:t>
            </a:r>
          </a:p>
        </p:txBody>
      </p:sp>
      <p:graphicFrame>
        <p:nvGraphicFramePr>
          <p:cNvPr id="3" name="Содержимое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35548879"/>
              </p:ext>
            </p:extLst>
          </p:nvPr>
        </p:nvGraphicFramePr>
        <p:xfrm>
          <a:off x="755576" y="1556792"/>
          <a:ext cx="7560841" cy="4218986"/>
        </p:xfrm>
        <a:graphic>
          <a:graphicData uri="http://schemas.openxmlformats.org/drawingml/2006/table">
            <a:tbl>
              <a:tblPr firstRow="1" bandRow="1">
                <a:effectLst>
                  <a:innerShdw blurRad="114300">
                    <a:prstClr val="black"/>
                  </a:innerShdw>
                </a:effectLst>
                <a:tableStyleId>{5C22544A-7EE6-4342-B048-85BDC9FD1C3A}</a:tableStyleId>
              </a:tblPr>
              <a:tblGrid>
                <a:gridCol w="252028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936104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936104"/>
                <a:gridCol w="1152128"/>
                <a:gridCol w="108012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936105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294225">
                <a:tc rowSpan="3"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ru-RU" sz="1200" b="1" kern="1200" baseline="0" dirty="0" smtClean="0">
                          <a:solidFill>
                            <a:schemeClr val="bg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Налоговые доходы местного бюджета</a:t>
                      </a:r>
                      <a:endParaRPr kumimoji="0" lang="ru-RU" sz="1200" b="1" kern="1200" baseline="0" dirty="0">
                        <a:solidFill>
                          <a:schemeClr val="bg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ru-RU" sz="1200" b="1" kern="1200" baseline="0" dirty="0" smtClean="0">
                          <a:solidFill>
                            <a:schemeClr val="bg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2025 год утв. план</a:t>
                      </a:r>
                      <a:endParaRPr kumimoji="0" lang="ru-RU" sz="1200" b="1" kern="1200" baseline="0" dirty="0">
                        <a:solidFill>
                          <a:schemeClr val="bg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ru-RU" sz="1200" b="1" kern="1200" baseline="0" dirty="0" smtClean="0">
                          <a:solidFill>
                            <a:schemeClr val="bg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2025 год оценка</a:t>
                      </a:r>
                      <a:endParaRPr kumimoji="0" lang="ru-RU" sz="1200" b="1" kern="1200" baseline="0" dirty="0">
                        <a:solidFill>
                          <a:schemeClr val="bg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ru-RU" sz="1200" b="1" kern="1200" baseline="0" dirty="0" smtClean="0">
                          <a:solidFill>
                            <a:schemeClr val="bg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Проект Решения о бюджете</a:t>
                      </a:r>
                      <a:endParaRPr kumimoji="0" lang="ru-RU" sz="1200" b="1" kern="1200" baseline="0" dirty="0">
                        <a:solidFill>
                          <a:schemeClr val="bg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ru-RU" sz="1400" b="1" kern="1200" baseline="0" dirty="0">
                        <a:solidFill>
                          <a:srgbClr val="002060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ru-RU" sz="1400" b="1" kern="1200" baseline="0" dirty="0">
                        <a:solidFill>
                          <a:srgbClr val="002060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0983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ru-RU" sz="1200" b="1" kern="1200" baseline="0" dirty="0" smtClean="0">
                          <a:solidFill>
                            <a:schemeClr val="bg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2026 год</a:t>
                      </a:r>
                      <a:endParaRPr kumimoji="0" lang="ru-RU" sz="1200" b="1" kern="1200" baseline="0" dirty="0">
                        <a:solidFill>
                          <a:schemeClr val="bg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ru-RU" sz="1200" b="1" kern="1200" baseline="0" dirty="0" smtClean="0">
                          <a:solidFill>
                            <a:schemeClr val="bg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2027 год</a:t>
                      </a:r>
                      <a:endParaRPr kumimoji="0" lang="ru-RU" sz="1200" b="1" kern="1200" baseline="0" dirty="0">
                        <a:solidFill>
                          <a:schemeClr val="bg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ru-RU" sz="1200" b="1" kern="1200" baseline="0" dirty="0" smtClean="0">
                          <a:solidFill>
                            <a:schemeClr val="bg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2028 год</a:t>
                      </a:r>
                      <a:endParaRPr kumimoji="0" lang="ru-RU" sz="1200" b="1" kern="1200" baseline="0" dirty="0">
                        <a:solidFill>
                          <a:schemeClr val="bg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</a:tr>
              <a:tr h="36755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ru-RU" sz="1100" b="1" kern="1200" baseline="0" dirty="0" smtClean="0">
                          <a:solidFill>
                            <a:schemeClr val="bg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сумма</a:t>
                      </a:r>
                      <a:endParaRPr kumimoji="0" lang="ru-RU" sz="1100" b="1" kern="1200" baseline="0" dirty="0">
                        <a:solidFill>
                          <a:schemeClr val="bg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ru-RU" sz="1100" b="1" kern="1200" baseline="0" dirty="0" smtClean="0">
                          <a:solidFill>
                            <a:schemeClr val="bg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сумма</a:t>
                      </a:r>
                      <a:endParaRPr kumimoji="0" lang="ru-RU" sz="1100" b="1" kern="1200" baseline="0" dirty="0">
                        <a:solidFill>
                          <a:schemeClr val="bg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ru-RU" sz="1100" b="1" kern="1200" baseline="0" dirty="0" smtClean="0">
                          <a:solidFill>
                            <a:schemeClr val="bg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сумма</a:t>
                      </a:r>
                      <a:endParaRPr kumimoji="0" lang="ru-RU" sz="1100" b="1" kern="1200" baseline="0" dirty="0">
                        <a:solidFill>
                          <a:schemeClr val="bg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</a:tr>
              <a:tr h="396510">
                <a:tc>
                  <a:txBody>
                    <a:bodyPr/>
                    <a:lstStyle/>
                    <a:p>
                      <a:pPr algn="l"/>
                      <a:r>
                        <a:rPr lang="ru-RU" sz="1050" b="1" dirty="0" smtClean="0">
                          <a:latin typeface="Times New Roman" pitchFamily="18" charset="0"/>
                          <a:cs typeface="Times New Roman" pitchFamily="18" charset="0"/>
                        </a:rPr>
                        <a:t> Налог на доходы физических лиц</a:t>
                      </a:r>
                      <a:endParaRPr lang="ru-RU" sz="105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5 120,9</a:t>
                      </a:r>
                      <a:endParaRPr lang="ru-RU" sz="1100" dirty="0"/>
                    </a:p>
                  </a:txBody>
                  <a:tcPr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5 765,5</a:t>
                      </a:r>
                      <a:endParaRPr lang="ru-RU" sz="1100" dirty="0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100" b="0" kern="12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5 500,0</a:t>
                      </a:r>
                      <a:endParaRPr kumimoji="0" lang="ru-RU" sz="1100" b="0" kern="1200" baseline="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100" b="0" kern="12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5 500,0</a:t>
                      </a:r>
                      <a:endParaRPr kumimoji="0" lang="ru-RU" sz="1100" b="0" kern="1200" baseline="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100" b="0" kern="12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5 500,0</a:t>
                      </a:r>
                      <a:endParaRPr kumimoji="0" lang="ru-RU" sz="1100" b="0" kern="1200" baseline="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24038">
                <a:tc>
                  <a:txBody>
                    <a:bodyPr/>
                    <a:lstStyle/>
                    <a:p>
                      <a:pPr algn="l"/>
                      <a:r>
                        <a:rPr lang="ru-RU" sz="1050" b="1" dirty="0" smtClean="0">
                          <a:latin typeface="Times New Roman" pitchFamily="18" charset="0"/>
                          <a:cs typeface="Times New Roman" pitchFamily="18" charset="0"/>
                        </a:rPr>
                        <a:t>Налоги</a:t>
                      </a:r>
                      <a:r>
                        <a:rPr lang="ru-RU" sz="105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на товары (работы, услуги), реализуемые на территории РФ</a:t>
                      </a:r>
                      <a:endParaRPr lang="ru-RU" sz="105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4 537,0</a:t>
                      </a:r>
                      <a:endParaRPr lang="ru-RU" sz="1100" dirty="0"/>
                    </a:p>
                  </a:txBody>
                  <a:tcPr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5 423,7</a:t>
                      </a:r>
                      <a:endParaRPr lang="ru-RU" sz="1100" dirty="0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100" b="0" kern="12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5 386,2</a:t>
                      </a:r>
                      <a:endParaRPr kumimoji="0" lang="ru-RU" sz="1100" b="0" kern="1200" baseline="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100" b="0" kern="12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5 621,4</a:t>
                      </a:r>
                      <a:endParaRPr kumimoji="0" lang="ru-RU" sz="1100" b="0" kern="1200" baseline="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100" b="0" kern="12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5 867,1</a:t>
                      </a:r>
                      <a:endParaRPr kumimoji="0" lang="ru-RU" sz="1100" b="0" kern="1200" baseline="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39350">
                <a:tc>
                  <a:txBody>
                    <a:bodyPr/>
                    <a:lstStyle/>
                    <a:p>
                      <a:pPr algn="l"/>
                      <a:r>
                        <a:rPr lang="ru-RU" sz="1050" b="1" dirty="0" smtClean="0">
                          <a:latin typeface="Times New Roman" pitchFamily="18" charset="0"/>
                          <a:cs typeface="Times New Roman" pitchFamily="18" charset="0"/>
                        </a:rPr>
                        <a:t>Налог на совокупный доход</a:t>
                      </a:r>
                      <a:endParaRPr lang="ru-RU" sz="105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30 ,9</a:t>
                      </a:r>
                      <a:endParaRPr lang="ru-RU" sz="1100" dirty="0"/>
                    </a:p>
                  </a:txBody>
                  <a:tcPr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30,9</a:t>
                      </a:r>
                      <a:endParaRPr lang="ru-RU" sz="1100" dirty="0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100" b="0" kern="12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0,0</a:t>
                      </a:r>
                      <a:endParaRPr kumimoji="0" lang="ru-RU" sz="1100" b="0" kern="1200" baseline="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100" b="0" kern="12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0,0</a:t>
                      </a:r>
                      <a:endParaRPr kumimoji="0" lang="ru-RU" sz="1100" b="0" kern="1200" baseline="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100" b="0" kern="12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0,0</a:t>
                      </a:r>
                      <a:endParaRPr kumimoji="0" lang="ru-RU" sz="1100" b="0" kern="1200" baseline="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339350">
                <a:tc>
                  <a:txBody>
                    <a:bodyPr/>
                    <a:lstStyle/>
                    <a:p>
                      <a:pPr algn="l"/>
                      <a:r>
                        <a:rPr lang="ru-RU" sz="1050" b="1" dirty="0" smtClean="0">
                          <a:latin typeface="Times New Roman" pitchFamily="18" charset="0"/>
                          <a:cs typeface="Times New Roman" pitchFamily="18" charset="0"/>
                        </a:rPr>
                        <a:t>Налог на имущество физических лиц</a:t>
                      </a:r>
                      <a:endParaRPr lang="ru-RU" sz="105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1 785,5</a:t>
                      </a:r>
                      <a:endParaRPr lang="ru-RU" sz="1100" dirty="0"/>
                    </a:p>
                  </a:txBody>
                  <a:tcPr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1 816,4</a:t>
                      </a:r>
                      <a:endParaRPr lang="ru-RU" sz="1100" dirty="0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100" b="0" kern="12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2 900,0</a:t>
                      </a:r>
                      <a:endParaRPr kumimoji="0" lang="ru-RU" sz="1100" b="0" kern="1200" baseline="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100" b="0" kern="12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2 900,0</a:t>
                      </a:r>
                      <a:endParaRPr kumimoji="0" lang="ru-RU" sz="1100" b="0" kern="1200" baseline="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100" b="0" kern="12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2 900,0</a:t>
                      </a:r>
                      <a:endParaRPr kumimoji="0" lang="ru-RU" sz="1100" b="0" kern="1200" baseline="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349980">
                <a:tc>
                  <a:txBody>
                    <a:bodyPr/>
                    <a:lstStyle/>
                    <a:p>
                      <a:pPr algn="l"/>
                      <a:r>
                        <a:rPr lang="ru-RU" sz="1050" b="1" dirty="0" smtClean="0">
                          <a:latin typeface="Times New Roman" pitchFamily="18" charset="0"/>
                          <a:cs typeface="Times New Roman" pitchFamily="18" charset="0"/>
                        </a:rPr>
                        <a:t>Земельный налог</a:t>
                      </a:r>
                      <a:endParaRPr lang="ru-RU" sz="105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10 900,0</a:t>
                      </a:r>
                      <a:endParaRPr lang="ru-RU" sz="1100" dirty="0"/>
                    </a:p>
                  </a:txBody>
                  <a:tcPr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11 103,4</a:t>
                      </a:r>
                      <a:endParaRPr lang="ru-RU" sz="1100" dirty="0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100" b="0" kern="12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11 400,0</a:t>
                      </a:r>
                      <a:endParaRPr kumimoji="0" lang="ru-RU" sz="1100" b="0" kern="1200" baseline="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100" b="0" kern="12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11 400,0</a:t>
                      </a:r>
                      <a:endParaRPr kumimoji="0" lang="ru-RU" sz="1100" b="0" kern="1200" baseline="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100" b="0" kern="12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11 400,0</a:t>
                      </a:r>
                      <a:endParaRPr kumimoji="0" lang="ru-RU" sz="1100" b="0" kern="1200" baseline="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60040">
                <a:tc>
                  <a:txBody>
                    <a:bodyPr/>
                    <a:lstStyle/>
                    <a:p>
                      <a:pPr algn="l"/>
                      <a:r>
                        <a:rPr lang="ru-RU" sz="1050" b="1" dirty="0" smtClean="0">
                          <a:latin typeface="Times New Roman" pitchFamily="18" charset="0"/>
                          <a:cs typeface="Times New Roman" pitchFamily="18" charset="0"/>
                        </a:rPr>
                        <a:t>Туристический налог</a:t>
                      </a:r>
                      <a:endParaRPr lang="ru-RU" sz="105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0,0</a:t>
                      </a:r>
                      <a:endParaRPr lang="ru-RU" sz="1100" dirty="0"/>
                    </a:p>
                  </a:txBody>
                  <a:tcPr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0,0</a:t>
                      </a:r>
                      <a:endParaRPr lang="ru-RU" sz="1100" dirty="0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100" b="0" kern="12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0,0</a:t>
                      </a:r>
                      <a:endParaRPr kumimoji="0" lang="ru-RU" sz="1100" b="0" kern="1200" baseline="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100" b="0" kern="12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0,0</a:t>
                      </a:r>
                      <a:endParaRPr kumimoji="0" lang="ru-RU" sz="1100" b="0" kern="1200" baseline="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100" b="0" kern="12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0,0</a:t>
                      </a:r>
                      <a:endParaRPr kumimoji="0" lang="ru-RU" sz="1100" b="0" kern="1200" baseline="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504056">
                <a:tc>
                  <a:txBody>
                    <a:bodyPr/>
                    <a:lstStyle/>
                    <a:p>
                      <a:pPr algn="l"/>
                      <a:r>
                        <a:rPr lang="ru-RU" sz="1050" b="1" dirty="0" smtClean="0">
                          <a:latin typeface="Times New Roman" pitchFamily="18" charset="0"/>
                          <a:cs typeface="Times New Roman" pitchFamily="18" charset="0"/>
                        </a:rPr>
                        <a:t>Государственная пошлина</a:t>
                      </a:r>
                      <a:endParaRPr lang="ru-RU" sz="105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4,7</a:t>
                      </a:r>
                      <a:endParaRPr lang="ru-RU" sz="1100" dirty="0"/>
                    </a:p>
                  </a:txBody>
                  <a:tcPr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5,1</a:t>
                      </a:r>
                      <a:endParaRPr lang="ru-RU" sz="1100" dirty="0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100" b="0" kern="12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7,6</a:t>
                      </a:r>
                      <a:endParaRPr kumimoji="0" lang="ru-RU" sz="1100" b="0" kern="1200" baseline="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100" b="0" kern="12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8,0</a:t>
                      </a:r>
                      <a:endParaRPr kumimoji="0" lang="ru-RU" sz="1100" b="0" kern="1200" baseline="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100" b="0" kern="12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8,0</a:t>
                      </a:r>
                      <a:endParaRPr kumimoji="0" lang="ru-RU" sz="1100" b="0" kern="1200" baseline="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582116">
                <a:tc>
                  <a:txBody>
                    <a:bodyPr/>
                    <a:lstStyle/>
                    <a:p>
                      <a:pPr algn="l"/>
                      <a:r>
                        <a:rPr lang="ru-RU" sz="1050" b="1" dirty="0" smtClean="0"/>
                        <a:t>Итого:</a:t>
                      </a:r>
                      <a:endParaRPr lang="ru-RU" sz="105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100" b="1" kern="12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22 379,0</a:t>
                      </a:r>
                      <a:endParaRPr kumimoji="0" lang="ru-RU" sz="1100" b="1" kern="1200" baseline="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100" b="1" kern="12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24 145,0</a:t>
                      </a:r>
                      <a:endParaRPr kumimoji="0" lang="ru-RU" sz="1100" b="1" kern="1200" baseline="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100" b="1" kern="12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25 193,8</a:t>
                      </a:r>
                      <a:endParaRPr kumimoji="0" lang="ru-RU" sz="1100" b="1" kern="1200" baseline="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100" b="1" kern="12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25 429,4</a:t>
                      </a:r>
                      <a:endParaRPr kumimoji="0" lang="ru-RU" sz="1100" b="1" kern="1200" baseline="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100" b="1" kern="12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25 675,1</a:t>
                      </a:r>
                      <a:endParaRPr kumimoji="0" lang="ru-RU" sz="1100" b="1" kern="1200" baseline="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290671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Заголовок 15">
            <a:extLst>
              <a:ext uri="{FF2B5EF4-FFF2-40B4-BE49-F238E27FC236}">
                <a16:creationId xmlns:a16="http://schemas.microsoft.com/office/drawing/2014/main" xmlns="" id="{98069047-14A2-4494-955F-30AC8F056371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3670300" y="293688"/>
            <a:ext cx="5473700" cy="582612"/>
          </a:xfrm>
        </p:spPr>
        <p:txBody>
          <a:bodyPr>
            <a:noAutofit/>
          </a:bodyPr>
          <a:lstStyle/>
          <a:p>
            <a:r>
              <a:rPr lang="en-US" sz="2400" b="1" dirty="0" smtClean="0">
                <a:solidFill>
                  <a:schemeClr val="accent6">
                    <a:lumMod val="50000"/>
                  </a:schemeClr>
                </a:solidFill>
              </a:rPr>
              <a:t/>
            </a:r>
            <a:br>
              <a:rPr lang="en-US" sz="2400" b="1" dirty="0" smtClean="0">
                <a:solidFill>
                  <a:schemeClr val="accent6">
                    <a:lumMod val="50000"/>
                  </a:schemeClr>
                </a:solidFill>
              </a:rPr>
            </a:br>
            <a:r>
              <a:rPr lang="en-US" sz="2400" b="1" dirty="0">
                <a:solidFill>
                  <a:schemeClr val="accent6">
                    <a:lumMod val="50000"/>
                  </a:schemeClr>
                </a:solidFill>
              </a:rPr>
              <a:t/>
            </a:r>
            <a:br>
              <a:rPr lang="en-US" sz="2400" b="1" dirty="0">
                <a:solidFill>
                  <a:schemeClr val="accent6">
                    <a:lumMod val="50000"/>
                  </a:schemeClr>
                </a:solidFill>
              </a:rPr>
            </a:br>
            <a:r>
              <a:rPr lang="en-US" sz="2400" b="1" dirty="0" smtClean="0">
                <a:solidFill>
                  <a:schemeClr val="accent6">
                    <a:lumMod val="50000"/>
                  </a:schemeClr>
                </a:solidFill>
              </a:rPr>
              <a:t/>
            </a:r>
            <a:br>
              <a:rPr lang="en-US" sz="2400" b="1" dirty="0" smtClean="0">
                <a:solidFill>
                  <a:schemeClr val="accent6">
                    <a:lumMod val="50000"/>
                  </a:schemeClr>
                </a:solidFill>
              </a:rPr>
            </a:br>
            <a:r>
              <a:rPr lang="en-US" sz="2400" b="1" dirty="0">
                <a:solidFill>
                  <a:schemeClr val="accent6">
                    <a:lumMod val="50000"/>
                  </a:schemeClr>
                </a:solidFill>
              </a:rPr>
              <a:t/>
            </a:r>
            <a:br>
              <a:rPr lang="en-US" sz="2400" b="1" dirty="0">
                <a:solidFill>
                  <a:schemeClr val="accent6">
                    <a:lumMod val="50000"/>
                  </a:schemeClr>
                </a:solidFill>
              </a:rPr>
            </a:br>
            <a:r>
              <a:rPr lang="en-US" sz="2400" b="1" dirty="0" smtClean="0">
                <a:solidFill>
                  <a:schemeClr val="accent6">
                    <a:lumMod val="50000"/>
                  </a:schemeClr>
                </a:solidFill>
              </a:rPr>
              <a:t/>
            </a:r>
            <a:br>
              <a:rPr lang="en-US" sz="2400" b="1" dirty="0" smtClean="0">
                <a:solidFill>
                  <a:schemeClr val="accent6">
                    <a:lumMod val="50000"/>
                  </a:schemeClr>
                </a:solidFill>
              </a:rPr>
            </a:br>
            <a:r>
              <a:rPr lang="en-US" sz="2400" b="1" dirty="0">
                <a:solidFill>
                  <a:schemeClr val="accent6">
                    <a:lumMod val="50000"/>
                  </a:schemeClr>
                </a:solidFill>
              </a:rPr>
              <a:t/>
            </a:r>
            <a:br>
              <a:rPr lang="en-US" sz="2400" b="1" dirty="0">
                <a:solidFill>
                  <a:schemeClr val="accent6">
                    <a:lumMod val="50000"/>
                  </a:schemeClr>
                </a:solidFill>
              </a:rPr>
            </a:br>
            <a:endParaRPr lang="ru-RU" sz="24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18" name="Заголовок 1"/>
          <p:cNvSpPr txBox="1">
            <a:spLocks/>
          </p:cNvSpPr>
          <p:nvPr/>
        </p:nvSpPr>
        <p:spPr>
          <a:xfrm>
            <a:off x="1067746" y="383042"/>
            <a:ext cx="7128792" cy="792088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lIns="45720" tIns="0" rIns="45720" bIns="0" anchor="b" anchorCtr="0"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3800" b="1" kern="1200" cap="all" baseline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solidFill>
                  <a:schemeClr val="dk1"/>
                </a:solidFill>
                <a:effectLst/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algn="ctr"/>
            <a:r>
              <a:rPr lang="ru-RU" sz="1600" spc="-60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j-ea"/>
                <a:cs typeface="+mj-cs"/>
              </a:rPr>
              <a:t>Структура налоговых доходов  местного бюджета </a:t>
            </a:r>
            <a:br>
              <a:rPr lang="ru-RU" sz="1600" spc="-60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j-ea"/>
                <a:cs typeface="+mj-cs"/>
              </a:rPr>
            </a:br>
            <a:r>
              <a:rPr lang="ru-RU" sz="1600" spc="-60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j-ea"/>
                <a:cs typeface="+mj-cs"/>
              </a:rPr>
              <a:t>на </a:t>
            </a:r>
            <a:r>
              <a:rPr lang="ru-RU" sz="1600" spc="-6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j-ea"/>
                <a:cs typeface="+mj-cs"/>
              </a:rPr>
              <a:t>2025 </a:t>
            </a:r>
            <a:r>
              <a:rPr lang="ru-RU" sz="1600" spc="-60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j-ea"/>
                <a:cs typeface="+mj-cs"/>
              </a:rPr>
              <a:t>-</a:t>
            </a:r>
            <a:r>
              <a:rPr lang="ru-RU" sz="1600" spc="-6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j-ea"/>
                <a:cs typeface="+mj-cs"/>
              </a:rPr>
              <a:t>2028 </a:t>
            </a:r>
            <a:r>
              <a:rPr lang="ru-RU" sz="1600" spc="-60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j-ea"/>
                <a:cs typeface="+mj-cs"/>
              </a:rPr>
              <a:t>годы  </a:t>
            </a:r>
          </a:p>
        </p:txBody>
      </p:sp>
      <p:sp>
        <p:nvSpPr>
          <p:cNvPr id="8" name="Rectangle 2"/>
          <p:cNvSpPr>
            <a:spLocks noChangeArrowheads="1"/>
          </p:cNvSpPr>
          <p:nvPr/>
        </p:nvSpPr>
        <p:spPr bwMode="auto">
          <a:xfrm>
            <a:off x="4300130" y="90100"/>
            <a:ext cx="543739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269875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51525" algn="l"/>
              </a:tabLst>
            </a:pPr>
            <a:r>
              <a:rPr kumimoji="0" lang="ru-RU" altLang="zh-CN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</a:t>
            </a:r>
            <a:endParaRPr kumimoji="0" lang="ru-RU" altLang="zh-CN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735734" y="5085184"/>
            <a:ext cx="7436666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200" b="1" dirty="0" smtClean="0">
                <a:solidFill>
                  <a:srgbClr val="002060"/>
                </a:solidFill>
              </a:rPr>
              <a:t>     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953831" y="5362102"/>
            <a:ext cx="7488832" cy="1292662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/>
          <a:p>
            <a:pPr algn="just"/>
            <a:r>
              <a:rPr lang="ru-RU" sz="1200" b="1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Изменений </a:t>
            </a:r>
            <a:r>
              <a:rPr lang="ru-RU" sz="1200" b="1" dirty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 составе наиболее крупных источников доходов в </a:t>
            </a:r>
            <a:r>
              <a:rPr lang="ru-RU" sz="1200" b="1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2026 </a:t>
            </a:r>
            <a:r>
              <a:rPr lang="ru-RU" sz="1200" b="1" dirty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году по отношению к предыдущим годам, не произойдет. По-прежнему основную долю доходов местного бюджета будут составлять доходы по двум основным доходным источникам бюджета: </a:t>
            </a:r>
            <a:endParaRPr lang="ru-RU" sz="1200" b="1" dirty="0" smtClean="0">
              <a:solidFill>
                <a:schemeClr val="tx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just"/>
            <a:r>
              <a:rPr lang="ru-RU" sz="1200" b="1" dirty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1200" b="1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налогу на доходы физических лиц, земельному налогу  - 21,8% и 45,3%  </a:t>
            </a:r>
            <a:r>
              <a:rPr lang="ru-RU" sz="1200" b="1" dirty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от общей суммы прогноза </a:t>
            </a:r>
            <a:r>
              <a:rPr lang="ru-RU" sz="1200" b="1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налоговых поступлений соответственно. </a:t>
            </a:r>
            <a:endParaRPr lang="ru-RU" sz="1200" b="1" dirty="0">
              <a:solidFill>
                <a:schemeClr val="tx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just"/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3" name="Объект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25859397"/>
              </p:ext>
            </p:extLst>
          </p:nvPr>
        </p:nvGraphicFramePr>
        <p:xfrm>
          <a:off x="925777" y="1340768"/>
          <a:ext cx="7434592" cy="381642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4" name="Диаграмма" r:id="rId4" imgW="6400922" imgH="3291840" progId="Excel.Chart.8">
                  <p:embed/>
                </p:oleObj>
              </mc:Choice>
              <mc:Fallback>
                <p:oleObj name="Диаграмма" r:id="rId4" imgW="6400922" imgH="3291840" progId="Excel.Chart.8">
                  <p:embed/>
                  <p:pic>
                    <p:nvPicPr>
                      <p:cNvPr id="0" name="Object 1"/>
                      <p:cNvPicPr>
                        <a:picLocks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25777" y="1340768"/>
                        <a:ext cx="7434592" cy="3816424"/>
                      </a:xfrm>
                      <a:prstGeom prst="rect">
                        <a:avLst/>
                      </a:prstGeom>
                      <a:solidFill>
                        <a:schemeClr val="bg1">
                          <a:lumMod val="85000"/>
                        </a:schemeClr>
                      </a:solidFill>
                      <a:ln>
                        <a:solidFill>
                          <a:schemeClr val="bg1">
                            <a:lumMod val="75000"/>
                          </a:schemeClr>
                        </a:solidFill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1067746" y="383042"/>
            <a:ext cx="7128792" cy="792088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lIns="45720" tIns="0" rIns="45720" bIns="0" anchor="b" anchorCtr="0"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3800" b="1" kern="1200" cap="all" baseline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solidFill>
                  <a:schemeClr val="dk1"/>
                </a:solidFill>
                <a:effectLst/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algn="ctr"/>
            <a:r>
              <a:rPr lang="ru-RU" sz="1600" spc="-6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j-ea"/>
                <a:cs typeface="+mj-cs"/>
              </a:rPr>
              <a:t>неналоговые  доходы  </a:t>
            </a:r>
            <a:r>
              <a:rPr lang="ru-RU" sz="1600" spc="-60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j-ea"/>
                <a:cs typeface="+mj-cs"/>
              </a:rPr>
              <a:t>местного бюджета </a:t>
            </a:r>
            <a:br>
              <a:rPr lang="ru-RU" sz="1600" spc="-60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j-ea"/>
                <a:cs typeface="+mj-cs"/>
              </a:rPr>
            </a:br>
            <a:r>
              <a:rPr lang="ru-RU" sz="1600" spc="-60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j-ea"/>
                <a:cs typeface="+mj-cs"/>
              </a:rPr>
              <a:t>на </a:t>
            </a:r>
            <a:r>
              <a:rPr lang="ru-RU" sz="1600" spc="-6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j-ea"/>
                <a:cs typeface="+mj-cs"/>
              </a:rPr>
              <a:t>2025 - 2028 </a:t>
            </a:r>
            <a:r>
              <a:rPr lang="ru-RU" sz="1600" spc="-60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j-ea"/>
                <a:cs typeface="+mj-cs"/>
              </a:rPr>
              <a:t>годы  </a:t>
            </a:r>
          </a:p>
        </p:txBody>
      </p:sp>
      <p:graphicFrame>
        <p:nvGraphicFramePr>
          <p:cNvPr id="3" name="Содержимое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57793467"/>
              </p:ext>
            </p:extLst>
          </p:nvPr>
        </p:nvGraphicFramePr>
        <p:xfrm>
          <a:off x="755576" y="1556792"/>
          <a:ext cx="7560841" cy="4731960"/>
        </p:xfrm>
        <a:graphic>
          <a:graphicData uri="http://schemas.openxmlformats.org/drawingml/2006/table">
            <a:tbl>
              <a:tblPr firstRow="1" bandRow="1">
                <a:effectLst>
                  <a:innerShdw blurRad="114300">
                    <a:prstClr val="black"/>
                  </a:innerShdw>
                </a:effectLst>
                <a:tableStyleId>{5C22544A-7EE6-4342-B048-85BDC9FD1C3A}</a:tableStyleId>
              </a:tblPr>
              <a:tblGrid>
                <a:gridCol w="252028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936104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936104"/>
                <a:gridCol w="1152128"/>
                <a:gridCol w="108012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936105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294225">
                <a:tc rowSpan="3"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ru-RU" sz="1200" b="1" kern="1200" baseline="0" dirty="0" smtClean="0">
                          <a:solidFill>
                            <a:schemeClr val="bg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Неналоговые доходы местного бюджета</a:t>
                      </a:r>
                      <a:endParaRPr kumimoji="0" lang="ru-RU" sz="1200" b="1" kern="1200" baseline="0" dirty="0">
                        <a:solidFill>
                          <a:schemeClr val="bg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ru-RU" sz="1200" b="1" kern="1200" baseline="0" dirty="0" smtClean="0">
                          <a:solidFill>
                            <a:schemeClr val="bg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2025 год утв. план</a:t>
                      </a:r>
                      <a:endParaRPr kumimoji="0" lang="ru-RU" sz="1200" b="1" kern="1200" baseline="0" dirty="0">
                        <a:solidFill>
                          <a:schemeClr val="bg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ru-RU" sz="1200" b="1" kern="1200" baseline="0" dirty="0" smtClean="0">
                          <a:solidFill>
                            <a:schemeClr val="bg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2025 год оценка</a:t>
                      </a:r>
                      <a:endParaRPr kumimoji="0" lang="ru-RU" sz="1200" b="1" kern="1200" baseline="0" dirty="0">
                        <a:solidFill>
                          <a:schemeClr val="bg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ru-RU" sz="1200" b="1" kern="1200" baseline="0" dirty="0" smtClean="0">
                          <a:solidFill>
                            <a:schemeClr val="bg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Проект Решения о бюджете</a:t>
                      </a:r>
                      <a:endParaRPr kumimoji="0" lang="ru-RU" sz="1200" b="1" kern="1200" baseline="0" dirty="0">
                        <a:solidFill>
                          <a:schemeClr val="bg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ru-RU" sz="1400" b="1" kern="1200" baseline="0" dirty="0">
                        <a:solidFill>
                          <a:srgbClr val="002060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ru-RU" sz="1400" b="1" kern="1200" baseline="0" dirty="0">
                        <a:solidFill>
                          <a:srgbClr val="002060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0983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ru-RU" sz="1200" b="1" kern="1200" baseline="0" dirty="0" smtClean="0">
                          <a:solidFill>
                            <a:schemeClr val="bg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2026 год</a:t>
                      </a:r>
                      <a:endParaRPr kumimoji="0" lang="ru-RU" sz="1200" b="1" kern="1200" baseline="0" dirty="0">
                        <a:solidFill>
                          <a:schemeClr val="bg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ru-RU" sz="1200" b="1" kern="1200" baseline="0" dirty="0" smtClean="0">
                          <a:solidFill>
                            <a:schemeClr val="bg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2027 год</a:t>
                      </a:r>
                      <a:endParaRPr kumimoji="0" lang="ru-RU" sz="1200" b="1" kern="1200" baseline="0" dirty="0">
                        <a:solidFill>
                          <a:schemeClr val="bg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ru-RU" sz="1200" b="1" kern="1200" baseline="0" dirty="0" smtClean="0">
                          <a:solidFill>
                            <a:schemeClr val="bg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2028 год</a:t>
                      </a:r>
                      <a:endParaRPr kumimoji="0" lang="ru-RU" sz="1200" b="1" kern="1200" baseline="0" dirty="0">
                        <a:solidFill>
                          <a:schemeClr val="bg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</a:tr>
              <a:tr h="29555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ru-RU" sz="1100" b="1" kern="1200" baseline="0" dirty="0" smtClean="0">
                          <a:solidFill>
                            <a:schemeClr val="bg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сумма</a:t>
                      </a:r>
                      <a:endParaRPr kumimoji="0" lang="ru-RU" sz="1100" b="1" kern="1200" baseline="0" dirty="0">
                        <a:solidFill>
                          <a:schemeClr val="bg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ru-RU" sz="1100" b="1" kern="1200" baseline="0" dirty="0" smtClean="0">
                          <a:solidFill>
                            <a:schemeClr val="bg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сумма</a:t>
                      </a:r>
                      <a:endParaRPr kumimoji="0" lang="ru-RU" sz="1100" b="1" kern="1200" baseline="0" dirty="0">
                        <a:solidFill>
                          <a:schemeClr val="bg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ru-RU" sz="1100" b="1" kern="1200" baseline="0" dirty="0" smtClean="0">
                          <a:solidFill>
                            <a:schemeClr val="bg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сумма</a:t>
                      </a:r>
                      <a:endParaRPr kumimoji="0" lang="ru-RU" sz="1100" b="1" kern="1200" baseline="0" dirty="0">
                        <a:solidFill>
                          <a:schemeClr val="bg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</a:tr>
              <a:tr h="432048">
                <a:tc>
                  <a:txBody>
                    <a:bodyPr/>
                    <a:lstStyle/>
                    <a:p>
                      <a:pPr algn="l"/>
                      <a:r>
                        <a:rPr lang="ru-RU" sz="1050" b="1" dirty="0" smtClean="0">
                          <a:latin typeface="Times New Roman" pitchFamily="18" charset="0"/>
                          <a:cs typeface="Times New Roman" pitchFamily="18" charset="0"/>
                        </a:rPr>
                        <a:t>Доходы, получаемые в виде арендной</a:t>
                      </a:r>
                      <a:r>
                        <a:rPr lang="ru-RU" sz="105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платы за земли</a:t>
                      </a:r>
                      <a:endParaRPr lang="ru-RU" sz="105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367,0</a:t>
                      </a:r>
                      <a:endParaRPr lang="ru-RU" sz="1100" dirty="0"/>
                    </a:p>
                  </a:txBody>
                  <a:tcPr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367,0</a:t>
                      </a:r>
                      <a:endParaRPr lang="ru-RU" sz="1100" dirty="0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100" b="0" kern="12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0,0</a:t>
                      </a:r>
                      <a:endParaRPr kumimoji="0" lang="ru-RU" sz="1100" b="0" kern="1200" baseline="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100" b="0" kern="12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0,0</a:t>
                      </a:r>
                      <a:endParaRPr kumimoji="0" lang="ru-RU" sz="1100" b="0" kern="1200" baseline="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100" b="0" kern="12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0,0</a:t>
                      </a:r>
                      <a:endParaRPr kumimoji="0" lang="ru-RU" sz="1100" b="0" kern="1200" baseline="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24038">
                <a:tc>
                  <a:txBody>
                    <a:bodyPr/>
                    <a:lstStyle/>
                    <a:p>
                      <a:pPr algn="l"/>
                      <a:r>
                        <a:rPr lang="ru-RU" sz="1050" b="1" dirty="0" smtClean="0">
                          <a:latin typeface="Times New Roman" pitchFamily="18" charset="0"/>
                          <a:cs typeface="Times New Roman" pitchFamily="18" charset="0"/>
                        </a:rPr>
                        <a:t>Доходы</a:t>
                      </a:r>
                      <a:r>
                        <a:rPr lang="ru-RU" sz="105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от сдачи в аренду имущества, составляющего государственную (муниципальную) казну (за исключением земельных участков </a:t>
                      </a:r>
                      <a:endParaRPr lang="ru-RU" sz="105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2 526,9</a:t>
                      </a:r>
                      <a:endParaRPr lang="ru-RU" sz="1100" dirty="0"/>
                    </a:p>
                  </a:txBody>
                  <a:tcPr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2 496,1</a:t>
                      </a:r>
                      <a:endParaRPr lang="ru-RU" sz="1100" dirty="0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100" b="0" kern="12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1 000,0</a:t>
                      </a:r>
                      <a:endParaRPr kumimoji="0" lang="ru-RU" sz="1100" b="0" kern="1200" baseline="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100" b="0" kern="12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1 000,0</a:t>
                      </a:r>
                      <a:endParaRPr kumimoji="0" lang="ru-RU" sz="1100" b="0" kern="1200" baseline="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100" b="0" kern="12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1 000,0</a:t>
                      </a:r>
                      <a:endParaRPr kumimoji="0" lang="ru-RU" sz="1100" b="0" kern="1200" baseline="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39350">
                <a:tc>
                  <a:txBody>
                    <a:bodyPr/>
                    <a:lstStyle/>
                    <a:p>
                      <a:pPr algn="l"/>
                      <a:r>
                        <a:rPr lang="ru-RU" sz="1050" b="1" dirty="0" smtClean="0">
                          <a:latin typeface="Times New Roman" pitchFamily="18" charset="0"/>
                          <a:cs typeface="Times New Roman" pitchFamily="18" charset="0"/>
                        </a:rPr>
                        <a:t>Прочие</a:t>
                      </a:r>
                      <a:r>
                        <a:rPr lang="ru-RU" sz="105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поступления от  использования имущества, находящегося в государственной  и муниципальной собственности</a:t>
                      </a:r>
                      <a:endParaRPr lang="ru-RU" sz="105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590,0</a:t>
                      </a:r>
                      <a:endParaRPr lang="ru-RU" sz="1100" dirty="0"/>
                    </a:p>
                  </a:txBody>
                  <a:tcPr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616,7</a:t>
                      </a:r>
                      <a:endParaRPr lang="ru-RU" sz="1100" dirty="0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100" b="0" kern="12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530,0</a:t>
                      </a:r>
                      <a:endParaRPr kumimoji="0" lang="ru-RU" sz="1100" b="0" kern="1200" baseline="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100" b="0" kern="12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530,0</a:t>
                      </a:r>
                      <a:endParaRPr kumimoji="0" lang="ru-RU" sz="1100" b="0" kern="1200" baseline="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100" b="0" kern="12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530,0</a:t>
                      </a:r>
                      <a:endParaRPr kumimoji="0" lang="ru-RU" sz="1100" b="0" kern="1200" baseline="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339350">
                <a:tc>
                  <a:txBody>
                    <a:bodyPr/>
                    <a:lstStyle/>
                    <a:p>
                      <a:pPr algn="l"/>
                      <a:r>
                        <a:rPr lang="ru-RU" sz="1050" b="1" dirty="0" smtClean="0">
                          <a:latin typeface="Times New Roman" pitchFamily="18" charset="0"/>
                          <a:cs typeface="Times New Roman" pitchFamily="18" charset="0"/>
                        </a:rPr>
                        <a:t>Доходы от оказания платных услуг и компенсации затрат государства</a:t>
                      </a:r>
                      <a:endParaRPr lang="ru-RU" sz="105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2 050,0</a:t>
                      </a:r>
                      <a:endParaRPr lang="ru-RU" sz="1100" dirty="0"/>
                    </a:p>
                  </a:txBody>
                  <a:tcPr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2 725,4</a:t>
                      </a:r>
                      <a:endParaRPr lang="ru-RU" sz="1100" dirty="0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100" b="0" kern="12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1 500,0</a:t>
                      </a:r>
                      <a:endParaRPr kumimoji="0" lang="ru-RU" sz="1100" b="0" kern="1200" baseline="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100" b="0" kern="12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1 500,0</a:t>
                      </a:r>
                      <a:endParaRPr kumimoji="0" lang="ru-RU" sz="1100" b="0" kern="1200" baseline="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100" b="0" kern="12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1 500,0</a:t>
                      </a:r>
                      <a:endParaRPr kumimoji="0" lang="ru-RU" sz="1100" b="0" kern="1200" baseline="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349980">
                <a:tc>
                  <a:txBody>
                    <a:bodyPr/>
                    <a:lstStyle/>
                    <a:p>
                      <a:pPr algn="l"/>
                      <a:r>
                        <a:rPr lang="ru-RU" sz="1050" b="1" dirty="0" smtClean="0">
                          <a:latin typeface="Times New Roman" pitchFamily="18" charset="0"/>
                          <a:cs typeface="Times New Roman" pitchFamily="18" charset="0"/>
                        </a:rPr>
                        <a:t>Доходы от продажи материальных</a:t>
                      </a:r>
                      <a:r>
                        <a:rPr lang="ru-RU" sz="105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и нематериальных активов</a:t>
                      </a:r>
                      <a:endParaRPr lang="ru-RU" sz="105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1 001,7</a:t>
                      </a:r>
                      <a:endParaRPr lang="ru-RU" sz="1100" dirty="0"/>
                    </a:p>
                  </a:txBody>
                  <a:tcPr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969,8</a:t>
                      </a:r>
                      <a:endParaRPr lang="ru-RU" sz="1100" dirty="0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100" b="0" kern="12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0,0</a:t>
                      </a:r>
                      <a:endParaRPr kumimoji="0" lang="ru-RU" sz="1100" b="0" kern="1200" baseline="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100" b="0" kern="12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0,0</a:t>
                      </a:r>
                      <a:endParaRPr kumimoji="0" lang="ru-RU" sz="1100" b="0" kern="1200" baseline="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100" b="0" kern="12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0,0</a:t>
                      </a:r>
                      <a:endParaRPr kumimoji="0" lang="ru-RU" sz="1100" b="0" kern="1200" baseline="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60040">
                <a:tc>
                  <a:txBody>
                    <a:bodyPr/>
                    <a:lstStyle/>
                    <a:p>
                      <a:pPr algn="l"/>
                      <a:r>
                        <a:rPr lang="ru-RU" sz="1050" b="1" dirty="0" smtClean="0">
                          <a:latin typeface="Times New Roman" pitchFamily="18" charset="0"/>
                          <a:cs typeface="Times New Roman" pitchFamily="18" charset="0"/>
                        </a:rPr>
                        <a:t>Штрафы, санкции и возмещение ущерба</a:t>
                      </a:r>
                      <a:endParaRPr lang="ru-RU" sz="105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1 149,9</a:t>
                      </a:r>
                      <a:endParaRPr lang="ru-RU" sz="1100" dirty="0"/>
                    </a:p>
                  </a:txBody>
                  <a:tcPr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1 149,9</a:t>
                      </a:r>
                      <a:endParaRPr lang="ru-RU" sz="1100" dirty="0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100" b="0" kern="12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0,0</a:t>
                      </a:r>
                      <a:endParaRPr kumimoji="0" lang="ru-RU" sz="1100" b="0" kern="1200" baseline="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100" b="0" kern="12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0,0</a:t>
                      </a:r>
                      <a:endParaRPr kumimoji="0" lang="ru-RU" sz="1100" b="0" kern="1200" baseline="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100" b="0" kern="12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0,0</a:t>
                      </a:r>
                      <a:endParaRPr kumimoji="0" lang="ru-RU" sz="1100" b="0" kern="1200" baseline="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326856">
                <a:tc>
                  <a:txBody>
                    <a:bodyPr/>
                    <a:lstStyle/>
                    <a:p>
                      <a:pPr algn="l"/>
                      <a:r>
                        <a:rPr lang="ru-RU" sz="1050" b="1" dirty="0" smtClean="0">
                          <a:latin typeface="Times New Roman" pitchFamily="18" charset="0"/>
                          <a:cs typeface="Times New Roman" pitchFamily="18" charset="0"/>
                        </a:rPr>
                        <a:t>Прочие неналоговые доходы</a:t>
                      </a:r>
                      <a:endParaRPr lang="ru-RU" sz="105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23,5</a:t>
                      </a:r>
                      <a:endParaRPr lang="ru-RU" sz="1100" dirty="0"/>
                    </a:p>
                  </a:txBody>
                  <a:tcPr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23,5</a:t>
                      </a:r>
                      <a:endParaRPr lang="ru-RU" sz="1100" dirty="0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100" b="0" kern="12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0,0</a:t>
                      </a:r>
                      <a:endParaRPr kumimoji="0" lang="ru-RU" sz="1100" b="0" kern="1200" baseline="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100" b="0" kern="12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0,0</a:t>
                      </a:r>
                      <a:endParaRPr kumimoji="0" lang="ru-RU" sz="1100" b="0" kern="1200" baseline="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100" b="0" kern="12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0,0</a:t>
                      </a:r>
                      <a:endParaRPr kumimoji="0" lang="ru-RU" sz="1100" b="0" kern="1200" baseline="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360040">
                <a:tc>
                  <a:txBody>
                    <a:bodyPr/>
                    <a:lstStyle/>
                    <a:p>
                      <a:pPr algn="l"/>
                      <a:r>
                        <a:rPr lang="ru-RU" sz="1050" b="1" dirty="0" smtClean="0"/>
                        <a:t>Итого:</a:t>
                      </a:r>
                    </a:p>
                    <a:p>
                      <a:pPr algn="l"/>
                      <a:endParaRPr lang="ru-RU" sz="105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100" b="1" kern="12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7 709,1</a:t>
                      </a:r>
                      <a:endParaRPr kumimoji="0" lang="ru-RU" sz="1100" b="1" kern="1200" baseline="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100" b="1" kern="12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8 348,5</a:t>
                      </a:r>
                      <a:endParaRPr kumimoji="0" lang="ru-RU" sz="1100" b="1" kern="1200" baseline="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100" b="1" kern="12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3 030,0</a:t>
                      </a:r>
                      <a:endParaRPr kumimoji="0" lang="ru-RU" sz="1100" b="1" kern="1200" baseline="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100" b="1" kern="12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3 030,0</a:t>
                      </a:r>
                      <a:endParaRPr kumimoji="0" lang="ru-RU" sz="1100" b="1" kern="1200" baseline="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100" b="1" kern="12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3 030,0</a:t>
                      </a:r>
                      <a:endParaRPr kumimoji="0" lang="ru-RU" sz="1100" b="1" kern="1200" baseline="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400654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Главная">
  <a:themeElements>
    <a:clrScheme name="Главная">
      <a:dk1>
        <a:srgbClr val="000000"/>
      </a:dk1>
      <a:lt1>
        <a:srgbClr val="FFFFFF"/>
      </a:lt1>
      <a:dk2>
        <a:srgbClr val="D1282E"/>
      </a:dk2>
      <a:lt2>
        <a:srgbClr val="C8C8B1"/>
      </a:lt2>
      <a:accent1>
        <a:srgbClr val="7A7A7A"/>
      </a:accent1>
      <a:accent2>
        <a:srgbClr val="F5C201"/>
      </a:accent2>
      <a:accent3>
        <a:srgbClr val="526DB0"/>
      </a:accent3>
      <a:accent4>
        <a:srgbClr val="989AAC"/>
      </a:accent4>
      <a:accent5>
        <a:srgbClr val="DC5924"/>
      </a:accent5>
      <a:accent6>
        <a:srgbClr val="B4B392"/>
      </a:accent6>
      <a:hlink>
        <a:srgbClr val="CC9900"/>
      </a:hlink>
      <a:folHlink>
        <a:srgbClr val="969696"/>
      </a:folHlink>
    </a:clrScheme>
    <a:fontScheme name="Главная">
      <a:majorFont>
        <a:latin typeface="Arial Black"/>
        <a:ea typeface=""/>
        <a:cs typeface=""/>
        <a:font script="Jpan" typeface="ＭＳ Ｐゴシック"/>
        <a:font script="Hang" typeface="HY견고딕"/>
        <a:font script="Hans" typeface="微软雅黑"/>
        <a:font script="Hant" typeface="微軟正黑體"/>
        <a:font script="Arab" typeface="Tahoma"/>
        <a:font script="Hebr" typeface="Ta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лавная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250000"/>
              </a:schemeClr>
            </a:gs>
            <a:gs pos="35000">
              <a:schemeClr val="phClr">
                <a:tint val="47000"/>
                <a:satMod val="275000"/>
              </a:schemeClr>
            </a:gs>
            <a:gs pos="100000">
              <a:schemeClr val="phClr">
                <a:tint val="25000"/>
                <a:satMod val="300000"/>
              </a:schemeClr>
            </a:gs>
          </a:gsLst>
          <a:lin ang="16200000" scaled="1"/>
        </a:gradFill>
        <a:solidFill>
          <a:schemeClr val="phClr">
            <a:satMod val="110000"/>
          </a:schemeClr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4127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9999" dist="23000" algn="bl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19050" algn="bl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l"/>
          </a:scene3d>
          <a:sp3d prstMaterial="plastic">
            <a:bevelT w="38100" h="31750"/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6000"/>
              </a:schemeClr>
              <a:schemeClr val="phClr">
                <a:shade val="94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84000"/>
                <a:satMod val="110000"/>
              </a:schemeClr>
            </a:gs>
            <a:gs pos="44000">
              <a:schemeClr val="phClr">
                <a:tint val="93000"/>
                <a:satMod val="115000"/>
              </a:schemeClr>
            </a:gs>
            <a:gs pos="100000">
              <a:schemeClr val="phClr">
                <a:tint val="100000"/>
                <a:shade val="59000"/>
                <a:satMod val="120000"/>
              </a:schemeClr>
            </a:gs>
          </a:gsLst>
          <a:path path="circle">
            <a:fillToRect l="40000" t="60000" r="60000" b="4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/>
      <a:ea typeface=""/>
      <a:cs typeface=""/>
      <a:font script="Jpan" typeface="ＭＳ 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明朝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/>
      <a:ea typeface=""/>
      <a:cs typeface=""/>
      <a:font script="Jpan" typeface="ＭＳ 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明朝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/>
      <a:ea typeface=""/>
      <a:cs typeface=""/>
      <a:font script="Jpan" typeface="ＭＳ 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明朝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4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/>
      <a:ea typeface=""/>
      <a:cs typeface=""/>
      <a:font script="Jpan" typeface="ＭＳ 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明朝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5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/>
      <a:ea typeface=""/>
      <a:cs typeface=""/>
      <a:font script="Jpan" typeface="ＭＳ 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明朝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6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/>
      <a:ea typeface=""/>
      <a:cs typeface=""/>
      <a:font script="Jpan" typeface="ＭＳ 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明朝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Essential</Template>
  <TotalTime>8382</TotalTime>
  <Words>1685</Words>
  <Application>Microsoft Office PowerPoint</Application>
  <PresentationFormat>Экран (4:3)</PresentationFormat>
  <Paragraphs>555</Paragraphs>
  <Slides>18</Slides>
  <Notes>4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20" baseType="lpstr">
      <vt:lpstr>Главная</vt:lpstr>
      <vt:lpstr>Диаграмма</vt:lpstr>
      <vt:lpstr>К проекту решения Совета депутатов Плодовского сельского поселения Приозерского муниципального района Ленинградской области  «О бюджете Плодовского сельского поселения Приозерского муниципального района на 2026 - 2028 годы»</vt:lpstr>
      <vt:lpstr>Административно-территориальное деление  Плодовского  сельского поселения  </vt:lpstr>
      <vt:lpstr>Презентация PowerPoint</vt:lpstr>
      <vt:lpstr>Презентация PowerPoint</vt:lpstr>
      <vt:lpstr>Презентация PowerPoint</vt:lpstr>
      <vt:lpstr>Структура доходной части местного бюджета  на 2026 - 2028 годы  </vt:lpstr>
      <vt:lpstr>Презентация PowerPoint</vt:lpstr>
      <vt:lpstr>      </vt:lpstr>
      <vt:lpstr>Презентация PowerPoint</vt:lpstr>
      <vt:lpstr>Презентация PowerPoint</vt:lpstr>
      <vt:lpstr>   Безвозмездные поступления от других бюджетов бюджетной системы РФ</vt:lpstr>
      <vt:lpstr>  СТРУКТУРА БЕЗВОЗМЕЗДНЫХ ПОСТУПЛЕНИЙ    2026 год</vt:lpstr>
      <vt:lpstr>Распределение бюджетных ассигнований по разделам бюджетной классификации на 2026 год   и плановый период 2027-2028 годов </vt:lpstr>
      <vt:lpstr>Структура с отражением удельного веса расходов, планируемых на 2026 год</vt:lpstr>
      <vt:lpstr> Формирование бюджета ПЛОДОВСКОГО сельского поселения на 2026 год и плановый период 2027 и 2028 годов в программном  формате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Бюджет для граждан</dc:title>
  <dc:creator>User</dc:creator>
  <cp:lastModifiedBy>MYLNIKOVA-IA</cp:lastModifiedBy>
  <cp:revision>448</cp:revision>
  <cp:lastPrinted>2026-02-02T06:39:12Z</cp:lastPrinted>
  <dcterms:created xsi:type="dcterms:W3CDTF">2024-04-15T12:11:52Z</dcterms:created>
  <dcterms:modified xsi:type="dcterms:W3CDTF">2026-02-02T11:42:21Z</dcterms:modified>
</cp:coreProperties>
</file>